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handoutMasterIdLst>
    <p:handoutMasterId r:id="rId19"/>
  </p:handoutMasterIdLst>
  <p:sldIdLst>
    <p:sldId id="344" r:id="rId2"/>
    <p:sldId id="345" r:id="rId3"/>
    <p:sldId id="347" r:id="rId4"/>
    <p:sldId id="348" r:id="rId5"/>
    <p:sldId id="349" r:id="rId6"/>
    <p:sldId id="354" r:id="rId7"/>
    <p:sldId id="350" r:id="rId8"/>
    <p:sldId id="351" r:id="rId9"/>
    <p:sldId id="352" r:id="rId10"/>
    <p:sldId id="353" r:id="rId11"/>
    <p:sldId id="355" r:id="rId12"/>
    <p:sldId id="356" r:id="rId13"/>
    <p:sldId id="357" r:id="rId14"/>
    <p:sldId id="358" r:id="rId15"/>
    <p:sldId id="359" r:id="rId16"/>
    <p:sldId id="360" r:id="rId17"/>
  </p:sldIdLst>
  <p:sldSz cx="12192000" cy="6858000"/>
  <p:notesSz cx="6858000" cy="9144000"/>
  <p:defaultTextStyle>
    <a:defPPr>
      <a:defRPr lang="sv-SE"/>
    </a:defPPr>
    <a:lvl1pPr algn="l" rtl="0" eaLnBrk="0" fontAlgn="base" hangingPunct="0">
      <a:spcBef>
        <a:spcPct val="0"/>
      </a:spcBef>
      <a:spcAft>
        <a:spcPct val="0"/>
      </a:spcAft>
      <a:defRPr kern="1200">
        <a:solidFill>
          <a:schemeClr val="tx1"/>
        </a:solidFill>
        <a:latin typeface="Trebuchet MS" charset="0"/>
        <a:ea typeface="+mn-ea"/>
        <a:cs typeface="+mn-cs"/>
      </a:defRPr>
    </a:lvl1pPr>
    <a:lvl2pPr marL="457200" algn="l" rtl="0" eaLnBrk="0" fontAlgn="base" hangingPunct="0">
      <a:spcBef>
        <a:spcPct val="0"/>
      </a:spcBef>
      <a:spcAft>
        <a:spcPct val="0"/>
      </a:spcAft>
      <a:defRPr kern="1200">
        <a:solidFill>
          <a:schemeClr val="tx1"/>
        </a:solidFill>
        <a:latin typeface="Trebuchet MS" charset="0"/>
        <a:ea typeface="+mn-ea"/>
        <a:cs typeface="+mn-cs"/>
      </a:defRPr>
    </a:lvl2pPr>
    <a:lvl3pPr marL="914400" algn="l" rtl="0" eaLnBrk="0" fontAlgn="base" hangingPunct="0">
      <a:spcBef>
        <a:spcPct val="0"/>
      </a:spcBef>
      <a:spcAft>
        <a:spcPct val="0"/>
      </a:spcAft>
      <a:defRPr kern="1200">
        <a:solidFill>
          <a:schemeClr val="tx1"/>
        </a:solidFill>
        <a:latin typeface="Trebuchet MS" charset="0"/>
        <a:ea typeface="+mn-ea"/>
        <a:cs typeface="+mn-cs"/>
      </a:defRPr>
    </a:lvl3pPr>
    <a:lvl4pPr marL="1371600" algn="l" rtl="0" eaLnBrk="0" fontAlgn="base" hangingPunct="0">
      <a:spcBef>
        <a:spcPct val="0"/>
      </a:spcBef>
      <a:spcAft>
        <a:spcPct val="0"/>
      </a:spcAft>
      <a:defRPr kern="1200">
        <a:solidFill>
          <a:schemeClr val="tx1"/>
        </a:solidFill>
        <a:latin typeface="Trebuchet MS" charset="0"/>
        <a:ea typeface="+mn-ea"/>
        <a:cs typeface="+mn-cs"/>
      </a:defRPr>
    </a:lvl4pPr>
    <a:lvl5pPr marL="1828800" algn="l" rtl="0" eaLnBrk="0" fontAlgn="base" hangingPunct="0">
      <a:spcBef>
        <a:spcPct val="0"/>
      </a:spcBef>
      <a:spcAft>
        <a:spcPct val="0"/>
      </a:spcAft>
      <a:defRPr kern="1200">
        <a:solidFill>
          <a:schemeClr val="tx1"/>
        </a:solidFill>
        <a:latin typeface="Trebuchet MS" charset="0"/>
        <a:ea typeface="+mn-ea"/>
        <a:cs typeface="+mn-cs"/>
      </a:defRPr>
    </a:lvl5pPr>
    <a:lvl6pPr marL="2286000" algn="l" defTabSz="914400" rtl="0" eaLnBrk="1" latinLnBrk="0" hangingPunct="1">
      <a:defRPr kern="1200">
        <a:solidFill>
          <a:schemeClr val="tx1"/>
        </a:solidFill>
        <a:latin typeface="Trebuchet MS" charset="0"/>
        <a:ea typeface="+mn-ea"/>
        <a:cs typeface="+mn-cs"/>
      </a:defRPr>
    </a:lvl6pPr>
    <a:lvl7pPr marL="2743200" algn="l" defTabSz="914400" rtl="0" eaLnBrk="1" latinLnBrk="0" hangingPunct="1">
      <a:defRPr kern="1200">
        <a:solidFill>
          <a:schemeClr val="tx1"/>
        </a:solidFill>
        <a:latin typeface="Trebuchet MS" charset="0"/>
        <a:ea typeface="+mn-ea"/>
        <a:cs typeface="+mn-cs"/>
      </a:defRPr>
    </a:lvl7pPr>
    <a:lvl8pPr marL="3200400" algn="l" defTabSz="914400" rtl="0" eaLnBrk="1" latinLnBrk="0" hangingPunct="1">
      <a:defRPr kern="1200">
        <a:solidFill>
          <a:schemeClr val="tx1"/>
        </a:solidFill>
        <a:latin typeface="Trebuchet MS" charset="0"/>
        <a:ea typeface="+mn-ea"/>
        <a:cs typeface="+mn-cs"/>
      </a:defRPr>
    </a:lvl8pPr>
    <a:lvl9pPr marL="3657600" algn="l" defTabSz="914400" rtl="0" eaLnBrk="1" latinLnBrk="0" hangingPunct="1">
      <a:defRPr kern="1200">
        <a:solidFill>
          <a:schemeClr val="tx1"/>
        </a:solidFill>
        <a:latin typeface="Trebuchet MS" charset="0"/>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én Park" initials="HP" lastIdx="5" clrIdx="0">
    <p:extLst>
      <p:ext uri="{19B8F6BF-5375-455C-9EA6-DF929625EA0E}">
        <p15:presenceInfo xmlns:p15="http://schemas.microsoft.com/office/powerpoint/2012/main" userId="S::helen.park@sanoma.com::3daf678d-825a-4565-bd7e-f4be21a7ef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31"/>
    <p:restoredTop sz="86407"/>
  </p:normalViewPr>
  <p:slideViewPr>
    <p:cSldViewPr snapToGrid="0" snapToObjects="1">
      <p:cViewPr varScale="1">
        <p:scale>
          <a:sx n="168" d="100"/>
          <a:sy n="168" d="100"/>
        </p:scale>
        <p:origin x="2154" y="126"/>
      </p:cViewPr>
      <p:guideLst>
        <p:guide orient="horz" pos="2183"/>
        <p:guide pos="3840"/>
      </p:guideLst>
    </p:cSldViewPr>
  </p:slideViewPr>
  <p:outlineViewPr>
    <p:cViewPr>
      <p:scale>
        <a:sx n="33" d="100"/>
        <a:sy n="33" d="100"/>
      </p:scale>
      <p:origin x="0" y="-32096"/>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8B0FB38-3026-8444-8899-3F5AD885D6AD}" type="datetimeFigureOut">
              <a:rPr lang="sv-SE"/>
              <a:pPr>
                <a:defRPr/>
              </a:pPr>
              <a:t>2021-01-19</a:t>
            </a:fld>
            <a:endParaRPr lang="sv-SE"/>
          </a:p>
        </p:txBody>
      </p:sp>
      <p:sp>
        <p:nvSpPr>
          <p:cNvPr id="4" name="Platshållare för sidfo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5" name="Platshållare för bild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5EEC3598-AC09-3C47-9921-FEB91A74D7B8}" type="slidenum">
              <a:rPr lang="sv-SE"/>
              <a:pPr>
                <a:defRPr/>
              </a:pPr>
              <a:t>‹#›</a:t>
            </a:fld>
            <a:endParaRPr lang="sv-SE"/>
          </a:p>
        </p:txBody>
      </p:sp>
    </p:spTree>
    <p:extLst>
      <p:ext uri="{BB962C8B-B14F-4D97-AF65-F5344CB8AC3E}">
        <p14:creationId xmlns:p14="http://schemas.microsoft.com/office/powerpoint/2010/main" val="2058151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BB9650-C0CB-374A-AB44-DE71EA7CEEE2}" type="datetimeFigureOut">
              <a:rPr lang="sv-SE"/>
              <a:pPr>
                <a:defRPr/>
              </a:pPr>
              <a:t>2021-01-19</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FF1E3F1B-EBA6-1C4E-A768-6483A6B54A8F}" type="slidenum">
              <a:rPr lang="sv-SE"/>
              <a:pPr>
                <a:defRPr/>
              </a:pPr>
              <a:t>‹#›</a:t>
            </a:fld>
            <a:endParaRPr lang="sv-SE"/>
          </a:p>
        </p:txBody>
      </p:sp>
    </p:spTree>
    <p:extLst>
      <p:ext uri="{BB962C8B-B14F-4D97-AF65-F5344CB8AC3E}">
        <p14:creationId xmlns:p14="http://schemas.microsoft.com/office/powerpoint/2010/main" val="41837235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a:t>
            </a:fld>
            <a:endParaRPr lang="sv-SE"/>
          </a:p>
        </p:txBody>
      </p:sp>
    </p:spTree>
    <p:extLst>
      <p:ext uri="{BB962C8B-B14F-4D97-AF65-F5344CB8AC3E}">
        <p14:creationId xmlns:p14="http://schemas.microsoft.com/office/powerpoint/2010/main" val="3981983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10</a:t>
            </a:fld>
            <a:endParaRPr lang="sv-SE"/>
          </a:p>
        </p:txBody>
      </p:sp>
    </p:spTree>
    <p:extLst>
      <p:ext uri="{BB962C8B-B14F-4D97-AF65-F5344CB8AC3E}">
        <p14:creationId xmlns:p14="http://schemas.microsoft.com/office/powerpoint/2010/main" val="2107550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11</a:t>
            </a:fld>
            <a:endParaRPr lang="sv-SE"/>
          </a:p>
        </p:txBody>
      </p:sp>
    </p:spTree>
    <p:extLst>
      <p:ext uri="{BB962C8B-B14F-4D97-AF65-F5344CB8AC3E}">
        <p14:creationId xmlns:p14="http://schemas.microsoft.com/office/powerpoint/2010/main" val="2541134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12</a:t>
            </a:fld>
            <a:endParaRPr lang="sv-SE"/>
          </a:p>
        </p:txBody>
      </p:sp>
    </p:spTree>
    <p:extLst>
      <p:ext uri="{BB962C8B-B14F-4D97-AF65-F5344CB8AC3E}">
        <p14:creationId xmlns:p14="http://schemas.microsoft.com/office/powerpoint/2010/main" val="127885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13</a:t>
            </a:fld>
            <a:endParaRPr lang="sv-SE"/>
          </a:p>
        </p:txBody>
      </p:sp>
    </p:spTree>
    <p:extLst>
      <p:ext uri="{BB962C8B-B14F-4D97-AF65-F5344CB8AC3E}">
        <p14:creationId xmlns:p14="http://schemas.microsoft.com/office/powerpoint/2010/main" val="4632222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14</a:t>
            </a:fld>
            <a:endParaRPr lang="sv-SE"/>
          </a:p>
        </p:txBody>
      </p:sp>
    </p:spTree>
    <p:extLst>
      <p:ext uri="{BB962C8B-B14F-4D97-AF65-F5344CB8AC3E}">
        <p14:creationId xmlns:p14="http://schemas.microsoft.com/office/powerpoint/2010/main" val="11709199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15</a:t>
            </a:fld>
            <a:endParaRPr lang="sv-SE"/>
          </a:p>
        </p:txBody>
      </p:sp>
    </p:spTree>
    <p:extLst>
      <p:ext uri="{BB962C8B-B14F-4D97-AF65-F5344CB8AC3E}">
        <p14:creationId xmlns:p14="http://schemas.microsoft.com/office/powerpoint/2010/main" val="1663528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2</a:t>
            </a:fld>
            <a:endParaRPr lang="sv-SE"/>
          </a:p>
        </p:txBody>
      </p:sp>
    </p:spTree>
    <p:extLst>
      <p:ext uri="{BB962C8B-B14F-4D97-AF65-F5344CB8AC3E}">
        <p14:creationId xmlns:p14="http://schemas.microsoft.com/office/powerpoint/2010/main" val="3571729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3</a:t>
            </a:fld>
            <a:endParaRPr lang="sv-SE"/>
          </a:p>
        </p:txBody>
      </p:sp>
    </p:spTree>
    <p:extLst>
      <p:ext uri="{BB962C8B-B14F-4D97-AF65-F5344CB8AC3E}">
        <p14:creationId xmlns:p14="http://schemas.microsoft.com/office/powerpoint/2010/main" val="897928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4</a:t>
            </a:fld>
            <a:endParaRPr lang="sv-SE"/>
          </a:p>
        </p:txBody>
      </p:sp>
    </p:spTree>
    <p:extLst>
      <p:ext uri="{BB962C8B-B14F-4D97-AF65-F5344CB8AC3E}">
        <p14:creationId xmlns:p14="http://schemas.microsoft.com/office/powerpoint/2010/main" val="3430579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5</a:t>
            </a:fld>
            <a:endParaRPr lang="sv-SE"/>
          </a:p>
        </p:txBody>
      </p:sp>
    </p:spTree>
    <p:extLst>
      <p:ext uri="{BB962C8B-B14F-4D97-AF65-F5344CB8AC3E}">
        <p14:creationId xmlns:p14="http://schemas.microsoft.com/office/powerpoint/2010/main" val="27635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6</a:t>
            </a:fld>
            <a:endParaRPr lang="sv-SE"/>
          </a:p>
        </p:txBody>
      </p:sp>
    </p:spTree>
    <p:extLst>
      <p:ext uri="{BB962C8B-B14F-4D97-AF65-F5344CB8AC3E}">
        <p14:creationId xmlns:p14="http://schemas.microsoft.com/office/powerpoint/2010/main" val="1305170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7</a:t>
            </a:fld>
            <a:endParaRPr lang="sv-SE"/>
          </a:p>
        </p:txBody>
      </p:sp>
    </p:spTree>
    <p:extLst>
      <p:ext uri="{BB962C8B-B14F-4D97-AF65-F5344CB8AC3E}">
        <p14:creationId xmlns:p14="http://schemas.microsoft.com/office/powerpoint/2010/main" val="1472160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8</a:t>
            </a:fld>
            <a:endParaRPr lang="sv-SE"/>
          </a:p>
        </p:txBody>
      </p:sp>
    </p:spTree>
    <p:extLst>
      <p:ext uri="{BB962C8B-B14F-4D97-AF65-F5344CB8AC3E}">
        <p14:creationId xmlns:p14="http://schemas.microsoft.com/office/powerpoint/2010/main" val="3581588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F1E3F1B-EBA6-1C4E-A768-6483A6B54A8F}" type="slidenum">
              <a:rPr lang="sv-SE" smtClean="0"/>
              <a:pPr>
                <a:defRPr/>
              </a:pPr>
              <a:t>9</a:t>
            </a:fld>
            <a:endParaRPr lang="sv-SE"/>
          </a:p>
        </p:txBody>
      </p:sp>
    </p:spTree>
    <p:extLst>
      <p:ext uri="{BB962C8B-B14F-4D97-AF65-F5344CB8AC3E}">
        <p14:creationId xmlns:p14="http://schemas.microsoft.com/office/powerpoint/2010/main" val="3472741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format</a:t>
            </a:r>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fld id="{99369F60-FFB1-3C43-85E5-D78EECCBA87C}" type="datetimeFigureOut">
              <a:rPr lang="sv-SE"/>
              <a:pPr>
                <a:defRPr/>
              </a:pPr>
              <a:t>2021-01-19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15BAFAFF-541B-6B4E-A963-2D72A86A8EE1}" type="slidenum">
              <a:rPr lang="sv-SE"/>
              <a:pPr>
                <a:defRPr/>
              </a:pPr>
              <a:t>‹#›</a:t>
            </a:fld>
            <a:endParaRPr lang="sv-SE"/>
          </a:p>
        </p:txBody>
      </p:sp>
    </p:spTree>
    <p:extLst>
      <p:ext uri="{BB962C8B-B14F-4D97-AF65-F5344CB8AC3E}">
        <p14:creationId xmlns:p14="http://schemas.microsoft.com/office/powerpoint/2010/main" val="187583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417D80C3-F94B-BC41-83D4-C3467A97A4CB}" type="datetimeFigureOut">
              <a:rPr lang="sv-SE"/>
              <a:pPr>
                <a:defRPr/>
              </a:pPr>
              <a:t>2021-01-19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FDA193A7-B44B-7246-8212-53CC3F447D39}" type="slidenum">
              <a:rPr lang="sv-SE"/>
              <a:pPr>
                <a:defRPr/>
              </a:pPr>
              <a:t>‹#›</a:t>
            </a:fld>
            <a:endParaRPr lang="sv-SE"/>
          </a:p>
        </p:txBody>
      </p:sp>
    </p:spTree>
    <p:extLst>
      <p:ext uri="{BB962C8B-B14F-4D97-AF65-F5344CB8AC3E}">
        <p14:creationId xmlns:p14="http://schemas.microsoft.com/office/powerpoint/2010/main" val="1651762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A840E40C-F26C-3844-B84F-45ED218F14CE}" type="datetimeFigureOut">
              <a:rPr lang="sv-SE"/>
              <a:pPr>
                <a:defRPr/>
              </a:pPr>
              <a:t>2021-01-19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8ABE76D5-09CB-684A-A3B0-77C065668693}" type="slidenum">
              <a:rPr lang="sv-SE"/>
              <a:pPr>
                <a:defRPr/>
              </a:pPr>
              <a:t>‹#›</a:t>
            </a:fld>
            <a:endParaRPr lang="sv-SE"/>
          </a:p>
        </p:txBody>
      </p:sp>
    </p:spTree>
    <p:extLst>
      <p:ext uri="{BB962C8B-B14F-4D97-AF65-F5344CB8AC3E}">
        <p14:creationId xmlns:p14="http://schemas.microsoft.com/office/powerpoint/2010/main" val="658745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fld id="{4E3CDE03-6AC3-3D46-B451-1CB8B4041F84}" type="datetimeFigureOut">
              <a:rPr lang="sv-SE"/>
              <a:pPr>
                <a:defRPr/>
              </a:pPr>
              <a:t>2021-01-19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E4258FEC-D2BE-DA40-9B54-612590231338}" type="slidenum">
              <a:rPr lang="sv-SE"/>
              <a:pPr>
                <a:defRPr/>
              </a:pPr>
              <a:t>‹#›</a:t>
            </a:fld>
            <a:endParaRPr lang="sv-SE"/>
          </a:p>
        </p:txBody>
      </p:sp>
    </p:spTree>
    <p:extLst>
      <p:ext uri="{BB962C8B-B14F-4D97-AF65-F5344CB8AC3E}">
        <p14:creationId xmlns:p14="http://schemas.microsoft.com/office/powerpoint/2010/main" val="213117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a:lvl1pPr>
          </a:lstStyle>
          <a:p>
            <a:pPr>
              <a:defRPr/>
            </a:pPr>
            <a:fld id="{EA0F9001-CBD3-5641-9133-768795714153}" type="datetimeFigureOut">
              <a:rPr lang="sv-SE"/>
              <a:pPr>
                <a:defRPr/>
              </a:pPr>
              <a:t>2021-01-19</a:t>
            </a:fld>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
        <p:nvSpPr>
          <p:cNvPr id="6" name="Platshållare för bildnummer 5"/>
          <p:cNvSpPr>
            <a:spLocks noGrp="1"/>
          </p:cNvSpPr>
          <p:nvPr>
            <p:ph type="sldNum" sz="quarter" idx="12"/>
          </p:nvPr>
        </p:nvSpPr>
        <p:spPr/>
        <p:txBody>
          <a:bodyPr/>
          <a:lstStyle>
            <a:lvl1pPr>
              <a:defRPr/>
            </a:lvl1pPr>
          </a:lstStyle>
          <a:p>
            <a:pPr>
              <a:defRPr/>
            </a:pPr>
            <a:fld id="{2AEF2210-6A5E-3C4C-897C-C4F6DBC5977B}" type="slidenum">
              <a:rPr lang="sv-SE"/>
              <a:pPr>
                <a:defRPr/>
              </a:pPr>
              <a:t>‹#›</a:t>
            </a:fld>
            <a:endParaRPr lang="sv-SE"/>
          </a:p>
        </p:txBody>
      </p:sp>
    </p:spTree>
    <p:extLst>
      <p:ext uri="{BB962C8B-B14F-4D97-AF65-F5344CB8AC3E}">
        <p14:creationId xmlns:p14="http://schemas.microsoft.com/office/powerpoint/2010/main" val="2013070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fld id="{3A5DE997-A6F0-C647-A368-A3217C3E51E8}" type="datetimeFigureOut">
              <a:rPr lang="sv-SE"/>
              <a:pPr>
                <a:defRPr/>
              </a:pPr>
              <a:t>2021-01-19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7D5643FA-DECB-0F48-9471-681B7A0CA12F}" type="slidenum">
              <a:rPr lang="sv-SE"/>
              <a:pPr>
                <a:defRPr/>
              </a:pPr>
              <a:t>‹#›</a:t>
            </a:fld>
            <a:endParaRPr lang="sv-SE"/>
          </a:p>
        </p:txBody>
      </p:sp>
    </p:spTree>
    <p:extLst>
      <p:ext uri="{BB962C8B-B14F-4D97-AF65-F5344CB8AC3E}">
        <p14:creationId xmlns:p14="http://schemas.microsoft.com/office/powerpoint/2010/main" val="6913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a:t>Klicka här för att ändra format</a:t>
            </a:r>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fld id="{8CBDCB3B-28E5-244C-841E-48A0171B2134}" type="datetimeFigureOut">
              <a:rPr lang="sv-SE"/>
              <a:pPr>
                <a:defRPr/>
              </a:pPr>
              <a:t>2021-01-19</a:t>
            </a:fld>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
        <p:nvSpPr>
          <p:cNvPr id="9" name="Platshållare för bildnummer 5"/>
          <p:cNvSpPr>
            <a:spLocks noGrp="1"/>
          </p:cNvSpPr>
          <p:nvPr>
            <p:ph type="sldNum" sz="quarter" idx="12"/>
          </p:nvPr>
        </p:nvSpPr>
        <p:spPr/>
        <p:txBody>
          <a:bodyPr/>
          <a:lstStyle>
            <a:lvl1pPr>
              <a:defRPr/>
            </a:lvl1pPr>
          </a:lstStyle>
          <a:p>
            <a:pPr>
              <a:defRPr/>
            </a:pPr>
            <a:fld id="{67EE4A05-BE3E-1D44-B084-4F4657B3439D}" type="slidenum">
              <a:rPr lang="sv-SE"/>
              <a:pPr>
                <a:defRPr/>
              </a:pPr>
              <a:t>‹#›</a:t>
            </a:fld>
            <a:endParaRPr lang="sv-SE"/>
          </a:p>
        </p:txBody>
      </p:sp>
    </p:spTree>
    <p:extLst>
      <p:ext uri="{BB962C8B-B14F-4D97-AF65-F5344CB8AC3E}">
        <p14:creationId xmlns:p14="http://schemas.microsoft.com/office/powerpoint/2010/main" val="17714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fld id="{04A5422E-0D33-D34E-8F38-229E910C92BD}" type="datetimeFigureOut">
              <a:rPr lang="sv-SE"/>
              <a:pPr>
                <a:defRPr/>
              </a:pPr>
              <a:t>2021-01-19</a:t>
            </a:fld>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
        <p:nvSpPr>
          <p:cNvPr id="5" name="Platshållare för bildnummer 5"/>
          <p:cNvSpPr>
            <a:spLocks noGrp="1"/>
          </p:cNvSpPr>
          <p:nvPr>
            <p:ph type="sldNum" sz="quarter" idx="12"/>
          </p:nvPr>
        </p:nvSpPr>
        <p:spPr/>
        <p:txBody>
          <a:bodyPr/>
          <a:lstStyle>
            <a:lvl1pPr>
              <a:defRPr/>
            </a:lvl1pPr>
          </a:lstStyle>
          <a:p>
            <a:pPr>
              <a:defRPr/>
            </a:pPr>
            <a:fld id="{268C7DFB-A7E7-474B-A967-D33AFBB67206}" type="slidenum">
              <a:rPr lang="sv-SE"/>
              <a:pPr>
                <a:defRPr/>
              </a:pPr>
              <a:t>‹#›</a:t>
            </a:fld>
            <a:endParaRPr lang="sv-SE"/>
          </a:p>
        </p:txBody>
      </p:sp>
    </p:spTree>
    <p:extLst>
      <p:ext uri="{BB962C8B-B14F-4D97-AF65-F5344CB8AC3E}">
        <p14:creationId xmlns:p14="http://schemas.microsoft.com/office/powerpoint/2010/main" val="79546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3"/>
          <p:cNvSpPr>
            <a:spLocks noGrp="1"/>
          </p:cNvSpPr>
          <p:nvPr>
            <p:ph type="dt" sz="half" idx="10"/>
          </p:nvPr>
        </p:nvSpPr>
        <p:spPr/>
        <p:txBody>
          <a:bodyPr/>
          <a:lstStyle>
            <a:lvl1pPr>
              <a:defRPr/>
            </a:lvl1pPr>
          </a:lstStyle>
          <a:p>
            <a:pPr>
              <a:defRPr/>
            </a:pPr>
            <a:fld id="{14230EFA-3738-D04D-AC88-A5AC6CC73BD1}" type="datetimeFigureOut">
              <a:rPr lang="sv-SE"/>
              <a:pPr>
                <a:defRPr/>
              </a:pPr>
              <a:t>2021-01-19</a:t>
            </a:fld>
            <a:endParaRPr lang="sv-SE"/>
          </a:p>
        </p:txBody>
      </p:sp>
      <p:sp>
        <p:nvSpPr>
          <p:cNvPr id="3" name="Platshållare för sidfot 4"/>
          <p:cNvSpPr>
            <a:spLocks noGrp="1"/>
          </p:cNvSpPr>
          <p:nvPr>
            <p:ph type="ftr" sz="quarter" idx="11"/>
          </p:nvPr>
        </p:nvSpPr>
        <p:spPr/>
        <p:txBody>
          <a:bodyPr/>
          <a:lstStyle>
            <a:lvl1pPr>
              <a:defRPr/>
            </a:lvl1pPr>
          </a:lstStyle>
          <a:p>
            <a:pPr>
              <a:defRPr/>
            </a:pPr>
            <a:endParaRPr lang="sv-SE"/>
          </a:p>
        </p:txBody>
      </p:sp>
      <p:sp>
        <p:nvSpPr>
          <p:cNvPr id="4" name="Platshållare för bildnummer 5"/>
          <p:cNvSpPr>
            <a:spLocks noGrp="1"/>
          </p:cNvSpPr>
          <p:nvPr>
            <p:ph type="sldNum" sz="quarter" idx="12"/>
          </p:nvPr>
        </p:nvSpPr>
        <p:spPr/>
        <p:txBody>
          <a:bodyPr/>
          <a:lstStyle>
            <a:lvl1pPr>
              <a:defRPr/>
            </a:lvl1pPr>
          </a:lstStyle>
          <a:p>
            <a:pPr>
              <a:defRPr/>
            </a:pPr>
            <a:fld id="{D52C458C-0376-BD44-AD86-FF413B5EA99F}" type="slidenum">
              <a:rPr lang="sv-SE"/>
              <a:pPr>
                <a:defRPr/>
              </a:pPr>
              <a:t>‹#›</a:t>
            </a:fld>
            <a:endParaRPr lang="sv-SE"/>
          </a:p>
        </p:txBody>
      </p:sp>
    </p:spTree>
    <p:extLst>
      <p:ext uri="{BB962C8B-B14F-4D97-AF65-F5344CB8AC3E}">
        <p14:creationId xmlns:p14="http://schemas.microsoft.com/office/powerpoint/2010/main" val="122135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BB064E9B-A942-804F-BE84-D368CA28E740}" type="datetimeFigureOut">
              <a:rPr lang="sv-SE"/>
              <a:pPr>
                <a:defRPr/>
              </a:pPr>
              <a:t>2021-01-19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E298A9B7-0729-3C4C-99FC-EE5A4D450AB2}" type="slidenum">
              <a:rPr lang="sv-SE"/>
              <a:pPr>
                <a:defRPr/>
              </a:pPr>
              <a:t>‹#›</a:t>
            </a:fld>
            <a:endParaRPr lang="sv-SE"/>
          </a:p>
        </p:txBody>
      </p:sp>
    </p:spTree>
    <p:extLst>
      <p:ext uri="{BB962C8B-B14F-4D97-AF65-F5344CB8AC3E}">
        <p14:creationId xmlns:p14="http://schemas.microsoft.com/office/powerpoint/2010/main" val="1714199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fld id="{6316C826-561C-A64D-A32C-90EE09250A66}" type="datetimeFigureOut">
              <a:rPr lang="sv-SE"/>
              <a:pPr>
                <a:defRPr/>
              </a:pPr>
              <a:t>2021-01-19</a:t>
            </a:fld>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
        <p:nvSpPr>
          <p:cNvPr id="7" name="Platshållare för bildnummer 5"/>
          <p:cNvSpPr>
            <a:spLocks noGrp="1"/>
          </p:cNvSpPr>
          <p:nvPr>
            <p:ph type="sldNum" sz="quarter" idx="12"/>
          </p:nvPr>
        </p:nvSpPr>
        <p:spPr/>
        <p:txBody>
          <a:bodyPr/>
          <a:lstStyle>
            <a:lvl1pPr>
              <a:defRPr/>
            </a:lvl1pPr>
          </a:lstStyle>
          <a:p>
            <a:pPr>
              <a:defRPr/>
            </a:pPr>
            <a:fld id="{9C86F00C-C2EB-8B4F-A739-B0CD25CFC657}" type="slidenum">
              <a:rPr lang="sv-SE"/>
              <a:pPr>
                <a:defRPr/>
              </a:pPr>
              <a:t>‹#›</a:t>
            </a:fld>
            <a:endParaRPr lang="sv-SE"/>
          </a:p>
        </p:txBody>
      </p:sp>
    </p:spTree>
    <p:extLst>
      <p:ext uri="{BB962C8B-B14F-4D97-AF65-F5344CB8AC3E}">
        <p14:creationId xmlns:p14="http://schemas.microsoft.com/office/powerpoint/2010/main" val="205877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altLang="x-none"/>
              <a:t>Klicka här för att ändra format</a:t>
            </a:r>
          </a:p>
        </p:txBody>
      </p:sp>
      <p:sp>
        <p:nvSpPr>
          <p:cNvPr id="1027" name="Platshållare för text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altLang="x-none"/>
              <a:t>Klicka här för att ändra format på bakgrundstexten</a:t>
            </a:r>
          </a:p>
          <a:p>
            <a:pPr lvl="1"/>
            <a:r>
              <a:rPr lang="sv-SE" altLang="x-none"/>
              <a:t>Nivå två</a:t>
            </a:r>
          </a:p>
          <a:p>
            <a:pPr lvl="2"/>
            <a:r>
              <a:rPr lang="sv-SE" altLang="x-none"/>
              <a:t>Nivå tre</a:t>
            </a:r>
          </a:p>
          <a:p>
            <a:pPr lvl="3"/>
            <a:r>
              <a:rPr lang="sv-SE" altLang="x-none"/>
              <a:t>Nivå fyra</a:t>
            </a:r>
          </a:p>
          <a:p>
            <a:pPr lvl="4"/>
            <a:r>
              <a:rPr lang="sv-SE" altLang="x-none"/>
              <a:t>Nivå fem</a:t>
            </a:r>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73BA988-596C-4243-98E3-EE523E71A68B}" type="datetimeFigureOut">
              <a:rPr lang="sv-SE"/>
              <a:pPr>
                <a:defRPr/>
              </a:pPr>
              <a:t>2021-01-19</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AF05A7B6-7582-3541-A8BB-96CA0F340B2C}" type="slidenum">
              <a:rPr lang="sv-SE"/>
              <a:pPr>
                <a:defRPr/>
              </a:pPr>
              <a:t>‹#›</a:t>
            </a:fld>
            <a:endParaRPr 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rebuchet MS" charset="0"/>
        </a:defRPr>
      </a:lvl2pPr>
      <a:lvl3pPr algn="l" rtl="0" eaLnBrk="0" fontAlgn="base" hangingPunct="0">
        <a:lnSpc>
          <a:spcPct val="90000"/>
        </a:lnSpc>
        <a:spcBef>
          <a:spcPct val="0"/>
        </a:spcBef>
        <a:spcAft>
          <a:spcPct val="0"/>
        </a:spcAft>
        <a:defRPr sz="4400">
          <a:solidFill>
            <a:schemeClr val="tx1"/>
          </a:solidFill>
          <a:latin typeface="Trebuchet MS" charset="0"/>
        </a:defRPr>
      </a:lvl3pPr>
      <a:lvl4pPr algn="l" rtl="0" eaLnBrk="0" fontAlgn="base" hangingPunct="0">
        <a:lnSpc>
          <a:spcPct val="90000"/>
        </a:lnSpc>
        <a:spcBef>
          <a:spcPct val="0"/>
        </a:spcBef>
        <a:spcAft>
          <a:spcPct val="0"/>
        </a:spcAft>
        <a:defRPr sz="4400">
          <a:solidFill>
            <a:schemeClr val="tx1"/>
          </a:solidFill>
          <a:latin typeface="Trebuchet MS" charset="0"/>
        </a:defRPr>
      </a:lvl4pPr>
      <a:lvl5pPr algn="l" rtl="0" eaLnBrk="0" fontAlgn="base" hangingPunct="0">
        <a:lnSpc>
          <a:spcPct val="90000"/>
        </a:lnSpc>
        <a:spcBef>
          <a:spcPct val="0"/>
        </a:spcBef>
        <a:spcAft>
          <a:spcPct val="0"/>
        </a:spcAft>
        <a:defRPr sz="4400">
          <a:solidFill>
            <a:schemeClr val="tx1"/>
          </a:solidFill>
          <a:latin typeface="Trebuchet MS" charset="0"/>
        </a:defRPr>
      </a:lvl5pPr>
      <a:lvl6pPr marL="457200" algn="l" rtl="0" fontAlgn="base">
        <a:lnSpc>
          <a:spcPct val="90000"/>
        </a:lnSpc>
        <a:spcBef>
          <a:spcPct val="0"/>
        </a:spcBef>
        <a:spcAft>
          <a:spcPct val="0"/>
        </a:spcAft>
        <a:defRPr sz="4400">
          <a:solidFill>
            <a:schemeClr val="tx1"/>
          </a:solidFill>
          <a:latin typeface="Trebuchet MS" charset="0"/>
        </a:defRPr>
      </a:lvl6pPr>
      <a:lvl7pPr marL="914400" algn="l" rtl="0" fontAlgn="base">
        <a:lnSpc>
          <a:spcPct val="90000"/>
        </a:lnSpc>
        <a:spcBef>
          <a:spcPct val="0"/>
        </a:spcBef>
        <a:spcAft>
          <a:spcPct val="0"/>
        </a:spcAft>
        <a:defRPr sz="4400">
          <a:solidFill>
            <a:schemeClr val="tx1"/>
          </a:solidFill>
          <a:latin typeface="Trebuchet MS" charset="0"/>
        </a:defRPr>
      </a:lvl7pPr>
      <a:lvl8pPr marL="1371600" algn="l" rtl="0" fontAlgn="base">
        <a:lnSpc>
          <a:spcPct val="90000"/>
        </a:lnSpc>
        <a:spcBef>
          <a:spcPct val="0"/>
        </a:spcBef>
        <a:spcAft>
          <a:spcPct val="0"/>
        </a:spcAft>
        <a:defRPr sz="4400">
          <a:solidFill>
            <a:schemeClr val="tx1"/>
          </a:solidFill>
          <a:latin typeface="Trebuchet MS" charset="0"/>
        </a:defRPr>
      </a:lvl8pPr>
      <a:lvl9pPr marL="1828800" algn="l" rtl="0" fontAlgn="base">
        <a:lnSpc>
          <a:spcPct val="90000"/>
        </a:lnSpc>
        <a:spcBef>
          <a:spcPct val="0"/>
        </a:spcBef>
        <a:spcAft>
          <a:spcPct val="0"/>
        </a:spcAft>
        <a:defRPr sz="4400">
          <a:solidFill>
            <a:schemeClr val="tx1"/>
          </a:solidFill>
          <a:latin typeface="Trebuchet MS"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81B878E7-E687-C541-A56C-3AFCDD9F2FFE}"/>
              </a:ext>
            </a:extLst>
          </p:cNvPr>
          <p:cNvPicPr>
            <a:picLocks noChangeAspect="1"/>
          </p:cNvPicPr>
          <p:nvPr/>
        </p:nvPicPr>
        <p:blipFill>
          <a:blip r:embed="rId3"/>
          <a:stretch>
            <a:fillRect/>
          </a:stretch>
        </p:blipFill>
        <p:spPr>
          <a:xfrm>
            <a:off x="3440779" y="900545"/>
            <a:ext cx="5310441" cy="5694220"/>
          </a:xfrm>
          <a:prstGeom prst="rect">
            <a:avLst/>
          </a:prstGeom>
        </p:spPr>
      </p:pic>
    </p:spTree>
    <p:extLst>
      <p:ext uri="{BB962C8B-B14F-4D97-AF65-F5344CB8AC3E}">
        <p14:creationId xmlns:p14="http://schemas.microsoft.com/office/powerpoint/2010/main" val="805280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Totala  intäkter (TI)</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1200329"/>
          </a:xfrm>
          <a:prstGeom prst="rect">
            <a:avLst/>
          </a:prstGeom>
        </p:spPr>
        <p:txBody>
          <a:bodyPr wrap="square">
            <a:spAutoFit/>
          </a:bodyPr>
          <a:lstStyle/>
          <a:p>
            <a:r>
              <a:rPr lang="sv-SE" i="1" dirty="0">
                <a:latin typeface="Panton" charset="0"/>
              </a:rPr>
              <a:t>Totala intäkter (TI)  </a:t>
            </a:r>
            <a:r>
              <a:rPr lang="sv-SE" dirty="0">
                <a:latin typeface="Panton" charset="0"/>
              </a:rPr>
              <a:t>beräknas genom att pris per styck multipliceras med antalet sålda enheter. När de totala intäkterna är lika stora som de totala kostnaderna är företagets resultat noll, det vill säga varken vinst eller förlust.</a:t>
            </a:r>
          </a:p>
        </p:txBody>
      </p:sp>
      <p:pic>
        <p:nvPicPr>
          <p:cNvPr id="5" name="Bildobjekt 4">
            <a:extLst>
              <a:ext uri="{FF2B5EF4-FFF2-40B4-BE49-F238E27FC236}">
                <a16:creationId xmlns:a16="http://schemas.microsoft.com/office/drawing/2014/main" id="{CD689ED7-FA91-3045-9D4E-CDEFA84EE89D}"/>
              </a:ext>
            </a:extLst>
          </p:cNvPr>
          <p:cNvPicPr>
            <a:picLocks noChangeAspect="1"/>
          </p:cNvPicPr>
          <p:nvPr/>
        </p:nvPicPr>
        <p:blipFill>
          <a:blip r:embed="rId3"/>
          <a:stretch>
            <a:fillRect/>
          </a:stretch>
        </p:blipFill>
        <p:spPr>
          <a:xfrm>
            <a:off x="3403600" y="2932546"/>
            <a:ext cx="5384800" cy="1574800"/>
          </a:xfrm>
          <a:prstGeom prst="rect">
            <a:avLst/>
          </a:prstGeom>
        </p:spPr>
      </p:pic>
      <p:sp>
        <p:nvSpPr>
          <p:cNvPr id="6" name="textruta 5">
            <a:extLst>
              <a:ext uri="{FF2B5EF4-FFF2-40B4-BE49-F238E27FC236}">
                <a16:creationId xmlns:a16="http://schemas.microsoft.com/office/drawing/2014/main" id="{79CDBF5C-506E-6B4A-B6D2-D1DA62E70BF9}"/>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3185401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Totala intäkter för </a:t>
            </a:r>
            <a:r>
              <a:rPr lang="sv-SE" sz="2400" b="1" dirty="0" err="1">
                <a:solidFill>
                  <a:srgbClr val="FFFFFF"/>
                </a:solidFill>
                <a:latin typeface="Panton ExtraBold" charset="0"/>
              </a:rPr>
              <a:t>Oak</a:t>
            </a:r>
            <a:r>
              <a:rPr lang="sv-SE" sz="2400" b="1" dirty="0">
                <a:solidFill>
                  <a:srgbClr val="FFFFFF"/>
                </a:solidFill>
                <a:latin typeface="Panton ExtraBold" charset="0"/>
              </a:rPr>
              <a:t> Company</a:t>
            </a:r>
          </a:p>
        </p:txBody>
      </p:sp>
      <p:sp>
        <p:nvSpPr>
          <p:cNvPr id="6" name="textruta 5">
            <a:extLst>
              <a:ext uri="{FF2B5EF4-FFF2-40B4-BE49-F238E27FC236}">
                <a16:creationId xmlns:a16="http://schemas.microsoft.com/office/drawing/2014/main" id="{6B0A9111-A09C-7D4E-8490-9D3455C6CD00}"/>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3" name="Bildobjekt 2" descr="En bild som visar mörk&#10;&#10;Automatiskt genererad beskrivning">
            <a:extLst>
              <a:ext uri="{FF2B5EF4-FFF2-40B4-BE49-F238E27FC236}">
                <a16:creationId xmlns:a16="http://schemas.microsoft.com/office/drawing/2014/main" id="{E42638EA-844F-45ED-B5A8-A1AA26701F93}"/>
              </a:ext>
            </a:extLst>
          </p:cNvPr>
          <p:cNvPicPr>
            <a:picLocks noChangeAspect="1"/>
          </p:cNvPicPr>
          <p:nvPr/>
        </p:nvPicPr>
        <p:blipFill>
          <a:blip r:embed="rId3"/>
          <a:stretch>
            <a:fillRect/>
          </a:stretch>
        </p:blipFill>
        <p:spPr>
          <a:xfrm>
            <a:off x="3930213" y="1631657"/>
            <a:ext cx="4711141" cy="4571856"/>
          </a:xfrm>
          <a:prstGeom prst="rect">
            <a:avLst/>
          </a:prstGeom>
        </p:spPr>
      </p:pic>
    </p:spTree>
    <p:extLst>
      <p:ext uri="{BB962C8B-B14F-4D97-AF65-F5344CB8AC3E}">
        <p14:creationId xmlns:p14="http://schemas.microsoft.com/office/powerpoint/2010/main" val="321900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Nollpunkt</a:t>
            </a:r>
          </a:p>
        </p:txBody>
      </p:sp>
      <p:sp>
        <p:nvSpPr>
          <p:cNvPr id="3" name="Rektangel 2">
            <a:extLst>
              <a:ext uri="{FF2B5EF4-FFF2-40B4-BE49-F238E27FC236}">
                <a16:creationId xmlns:a16="http://schemas.microsoft.com/office/drawing/2014/main" id="{9B14CDF8-FD97-2C45-9188-2F5A6ECC0382}"/>
              </a:ext>
            </a:extLst>
          </p:cNvPr>
          <p:cNvSpPr/>
          <p:nvPr/>
        </p:nvSpPr>
        <p:spPr>
          <a:xfrm>
            <a:off x="2732199" y="1405625"/>
            <a:ext cx="7201510" cy="1908215"/>
          </a:xfrm>
          <a:prstGeom prst="rect">
            <a:avLst/>
          </a:prstGeom>
        </p:spPr>
        <p:txBody>
          <a:bodyPr wrap="square">
            <a:spAutoFit/>
          </a:bodyPr>
          <a:lstStyle/>
          <a:p>
            <a:pPr marL="285750" indent="-285750">
              <a:spcAft>
                <a:spcPts val="600"/>
              </a:spcAft>
              <a:buFont typeface="Wingdings" pitchFamily="2" charset="2"/>
              <a:buChar char="ü"/>
            </a:pPr>
            <a:r>
              <a:rPr lang="sv-SE" dirty="0"/>
              <a:t>Nollpunkt, det antal ett företag måste producera för att täcka sina kostnader.</a:t>
            </a:r>
          </a:p>
          <a:p>
            <a:pPr marL="285750" indent="-285750">
              <a:spcAft>
                <a:spcPts val="600"/>
              </a:spcAft>
              <a:buFont typeface="Wingdings" pitchFamily="2" charset="2"/>
              <a:buChar char="ü"/>
            </a:pPr>
            <a:r>
              <a:rPr lang="sv-SE" dirty="0"/>
              <a:t>Andra benämningar för nollpunkt är:</a:t>
            </a:r>
          </a:p>
          <a:p>
            <a:pPr marL="489600" indent="-180000">
              <a:spcAft>
                <a:spcPts val="0"/>
              </a:spcAft>
              <a:buFont typeface="Wingdings" pitchFamily="2" charset="2"/>
              <a:buChar char="§"/>
            </a:pPr>
            <a:r>
              <a:rPr lang="sv-SE" dirty="0"/>
              <a:t>nollpunktsvolym</a:t>
            </a:r>
          </a:p>
          <a:p>
            <a:pPr marL="489600" indent="-180000">
              <a:spcAft>
                <a:spcPts val="0"/>
              </a:spcAft>
              <a:buFont typeface="Wingdings" pitchFamily="2" charset="2"/>
              <a:buChar char="§"/>
            </a:pPr>
            <a:r>
              <a:rPr lang="sv-SE" dirty="0"/>
              <a:t>kritisk punkt</a:t>
            </a:r>
          </a:p>
          <a:p>
            <a:pPr marL="489600" indent="-180000">
              <a:spcAft>
                <a:spcPts val="600"/>
              </a:spcAft>
              <a:buFont typeface="Wingdings" pitchFamily="2" charset="2"/>
              <a:buChar char="§"/>
            </a:pPr>
            <a:r>
              <a:rPr lang="sv-SE" dirty="0"/>
              <a:t>break-even-</a:t>
            </a:r>
            <a:r>
              <a:rPr lang="sv-SE" dirty="0" err="1"/>
              <a:t>point</a:t>
            </a:r>
            <a:endParaRPr lang="sv-SE" dirty="0"/>
          </a:p>
        </p:txBody>
      </p:sp>
      <p:pic>
        <p:nvPicPr>
          <p:cNvPr id="11" name="Bildobjekt 10">
            <a:extLst>
              <a:ext uri="{FF2B5EF4-FFF2-40B4-BE49-F238E27FC236}">
                <a16:creationId xmlns:a16="http://schemas.microsoft.com/office/drawing/2014/main" id="{65D00650-125D-954E-B248-582BF46B0726}"/>
              </a:ext>
            </a:extLst>
          </p:cNvPr>
          <p:cNvPicPr>
            <a:picLocks noChangeAspect="1"/>
          </p:cNvPicPr>
          <p:nvPr/>
        </p:nvPicPr>
        <p:blipFill>
          <a:blip r:embed="rId3"/>
          <a:stretch>
            <a:fillRect/>
          </a:stretch>
        </p:blipFill>
        <p:spPr>
          <a:xfrm>
            <a:off x="3438714" y="2842842"/>
            <a:ext cx="5314571" cy="4015158"/>
          </a:xfrm>
          <a:prstGeom prst="rect">
            <a:avLst/>
          </a:prstGeom>
        </p:spPr>
      </p:pic>
      <p:sp>
        <p:nvSpPr>
          <p:cNvPr id="5" name="textruta 4">
            <a:extLst>
              <a:ext uri="{FF2B5EF4-FFF2-40B4-BE49-F238E27FC236}">
                <a16:creationId xmlns:a16="http://schemas.microsoft.com/office/drawing/2014/main" id="{27A40A69-7FA4-5041-A673-63C7CD3BD773}"/>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1917588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5D4909A0-F37F-D743-B03E-402B13525B95}"/>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9" name="Bildobjekt 8">
            <a:extLst>
              <a:ext uri="{FF2B5EF4-FFF2-40B4-BE49-F238E27FC236}">
                <a16:creationId xmlns:a16="http://schemas.microsoft.com/office/drawing/2014/main" id="{8E31D14D-5E43-411E-946D-61A0EE119DB9}"/>
              </a:ext>
            </a:extLst>
          </p:cNvPr>
          <p:cNvPicPr>
            <a:picLocks noChangeAspect="1"/>
          </p:cNvPicPr>
          <p:nvPr/>
        </p:nvPicPr>
        <p:blipFill>
          <a:blip r:embed="rId3"/>
          <a:stretch>
            <a:fillRect/>
          </a:stretch>
        </p:blipFill>
        <p:spPr>
          <a:xfrm>
            <a:off x="4339133" y="725543"/>
            <a:ext cx="3676299" cy="5956941"/>
          </a:xfrm>
          <a:prstGeom prst="rect">
            <a:avLst/>
          </a:prstGeom>
        </p:spPr>
      </p:pic>
    </p:spTree>
    <p:extLst>
      <p:ext uri="{BB962C8B-B14F-4D97-AF65-F5344CB8AC3E}">
        <p14:creationId xmlns:p14="http://schemas.microsoft.com/office/powerpoint/2010/main" val="3786515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Säkerhetsmarginal</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1508105"/>
          </a:xfrm>
          <a:prstGeom prst="rect">
            <a:avLst/>
          </a:prstGeom>
        </p:spPr>
        <p:txBody>
          <a:bodyPr wrap="square">
            <a:spAutoFit/>
          </a:bodyPr>
          <a:lstStyle/>
          <a:p>
            <a:pPr marL="285750" indent="-285750">
              <a:spcAft>
                <a:spcPts val="1200"/>
              </a:spcAft>
              <a:buFont typeface="Wingdings" pitchFamily="2" charset="2"/>
              <a:buChar char="ü"/>
            </a:pPr>
            <a:r>
              <a:rPr lang="sv-SE" dirty="0">
                <a:latin typeface="Panton" charset="0"/>
              </a:rPr>
              <a:t>Säkerhetsmarginalen:</a:t>
            </a:r>
          </a:p>
          <a:p>
            <a:pPr marL="489600" indent="-180000">
              <a:spcAft>
                <a:spcPts val="600"/>
              </a:spcAft>
              <a:buFont typeface="Arial" panose="020B0604020202020204" pitchFamily="34" charset="0"/>
              <a:buChar char="•"/>
            </a:pPr>
            <a:r>
              <a:rPr lang="sv-SE" dirty="0">
                <a:latin typeface="Panton" charset="0"/>
              </a:rPr>
              <a:t>överstiger nollpunkten</a:t>
            </a:r>
          </a:p>
          <a:p>
            <a:pPr marL="489600" indent="-180000">
              <a:spcAft>
                <a:spcPts val="600"/>
              </a:spcAft>
              <a:buFont typeface="Arial" panose="020B0604020202020204" pitchFamily="34" charset="0"/>
              <a:buChar char="•"/>
            </a:pPr>
            <a:r>
              <a:rPr lang="sv-SE" dirty="0">
                <a:latin typeface="Panton" charset="0"/>
              </a:rPr>
              <a:t>visar hur mycket försäljningen kan sjunka innan det blir förlust</a:t>
            </a:r>
          </a:p>
          <a:p>
            <a:pPr marL="489600" indent="-180000">
              <a:spcAft>
                <a:spcPts val="600"/>
              </a:spcAft>
              <a:buFont typeface="Arial" panose="020B0604020202020204" pitchFamily="34" charset="0"/>
              <a:buChar char="•"/>
            </a:pPr>
            <a:r>
              <a:rPr lang="sv-SE" dirty="0">
                <a:latin typeface="Panton" charset="0"/>
              </a:rPr>
              <a:t>kan beräknas i både antal och procent</a:t>
            </a:r>
          </a:p>
        </p:txBody>
      </p:sp>
      <p:pic>
        <p:nvPicPr>
          <p:cNvPr id="5" name="Bildobjekt 4">
            <a:extLst>
              <a:ext uri="{FF2B5EF4-FFF2-40B4-BE49-F238E27FC236}">
                <a16:creationId xmlns:a16="http://schemas.microsoft.com/office/drawing/2014/main" id="{AE0A2439-A22D-9545-BE06-AAA0D38F0ED5}"/>
              </a:ext>
            </a:extLst>
          </p:cNvPr>
          <p:cNvPicPr>
            <a:picLocks noChangeAspect="1"/>
          </p:cNvPicPr>
          <p:nvPr/>
        </p:nvPicPr>
        <p:blipFill>
          <a:blip r:embed="rId3"/>
          <a:stretch>
            <a:fillRect/>
          </a:stretch>
        </p:blipFill>
        <p:spPr>
          <a:xfrm>
            <a:off x="2473036" y="3429000"/>
            <a:ext cx="7245927" cy="1932247"/>
          </a:xfrm>
          <a:prstGeom prst="rect">
            <a:avLst/>
          </a:prstGeom>
        </p:spPr>
      </p:pic>
      <p:sp>
        <p:nvSpPr>
          <p:cNvPr id="6" name="textruta 5">
            <a:extLst>
              <a:ext uri="{FF2B5EF4-FFF2-40B4-BE49-F238E27FC236}">
                <a16:creationId xmlns:a16="http://schemas.microsoft.com/office/drawing/2014/main" id="{0F39D8D1-A3D8-6A44-9F64-45571ABED016}"/>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25543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2029895C-7393-5343-91DD-AB138F98DB47}"/>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4" name="Bildobjekt 3">
            <a:extLst>
              <a:ext uri="{FF2B5EF4-FFF2-40B4-BE49-F238E27FC236}">
                <a16:creationId xmlns:a16="http://schemas.microsoft.com/office/drawing/2014/main" id="{CE333E49-67AC-4106-9497-D2BA60DB6032}"/>
              </a:ext>
            </a:extLst>
          </p:cNvPr>
          <p:cNvPicPr>
            <a:picLocks noChangeAspect="1"/>
          </p:cNvPicPr>
          <p:nvPr/>
        </p:nvPicPr>
        <p:blipFill>
          <a:blip r:embed="rId3"/>
          <a:stretch>
            <a:fillRect/>
          </a:stretch>
        </p:blipFill>
        <p:spPr>
          <a:xfrm>
            <a:off x="4000495" y="788905"/>
            <a:ext cx="4191009" cy="6790958"/>
          </a:xfrm>
          <a:prstGeom prst="rect">
            <a:avLst/>
          </a:prstGeom>
        </p:spPr>
      </p:pic>
    </p:spTree>
    <p:extLst>
      <p:ext uri="{BB962C8B-B14F-4D97-AF65-F5344CB8AC3E}">
        <p14:creationId xmlns:p14="http://schemas.microsoft.com/office/powerpoint/2010/main" val="122677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pPr eaLnBrk="1" fontAlgn="auto" hangingPunct="1">
              <a:lnSpc>
                <a:spcPct val="100000"/>
              </a:lnSpc>
              <a:spcAft>
                <a:spcPts val="0"/>
              </a:spcAft>
              <a:defRPr/>
            </a:pPr>
            <a:r>
              <a:rPr lang="sv-SE" sz="2400" b="1" dirty="0">
                <a:solidFill>
                  <a:srgbClr val="FFFFFF"/>
                </a:solidFill>
                <a:latin typeface="Panton ExtraBold" charset="0"/>
              </a:rPr>
              <a:t>Diskutera</a:t>
            </a:r>
            <a:endParaRPr lang="sv-SE" altLang="sv-SE" sz="2400" b="1" dirty="0">
              <a:solidFill>
                <a:srgbClr val="FFFFFF"/>
              </a:solidFill>
              <a:latin typeface="Panton ExtraBold" charset="0"/>
              <a:ea typeface="Panton ExtraBold" charset="0"/>
              <a:cs typeface="Panton ExtraBold" charset="0"/>
            </a:endParaRPr>
          </a:p>
        </p:txBody>
      </p:sp>
      <p:sp>
        <p:nvSpPr>
          <p:cNvPr id="3" name="Rektangel 2">
            <a:extLst>
              <a:ext uri="{FF2B5EF4-FFF2-40B4-BE49-F238E27FC236}">
                <a16:creationId xmlns:a16="http://schemas.microsoft.com/office/drawing/2014/main" id="{9B14CDF8-FD97-2C45-9188-2F5A6ECC0382}"/>
              </a:ext>
            </a:extLst>
          </p:cNvPr>
          <p:cNvSpPr/>
          <p:nvPr/>
        </p:nvSpPr>
        <p:spPr>
          <a:xfrm>
            <a:off x="2377441" y="1405625"/>
            <a:ext cx="7437118" cy="3631763"/>
          </a:xfrm>
          <a:prstGeom prst="rect">
            <a:avLst/>
          </a:prstGeom>
        </p:spPr>
        <p:txBody>
          <a:bodyPr wrap="square">
            <a:spAutoFit/>
          </a:bodyPr>
          <a:lstStyle/>
          <a:p>
            <a:pPr>
              <a:spcAft>
                <a:spcPts val="600"/>
              </a:spcAft>
            </a:pPr>
            <a:r>
              <a:rPr lang="sv-SE" b="1" dirty="0">
                <a:latin typeface="Panton" charset="0"/>
              </a:rPr>
              <a:t>1. Oförändrad fast kostnad</a:t>
            </a:r>
          </a:p>
          <a:p>
            <a:pPr>
              <a:spcAft>
                <a:spcPts val="600"/>
              </a:spcAft>
            </a:pPr>
            <a:r>
              <a:rPr lang="sv-SE" dirty="0">
                <a:latin typeface="Panton" charset="0"/>
              </a:rPr>
              <a:t>Förblir fasta kostnader oförändrade oavsett hur mycket som </a:t>
            </a:r>
            <a:br>
              <a:rPr lang="sv-SE" dirty="0">
                <a:latin typeface="Panton" charset="0"/>
              </a:rPr>
            </a:br>
            <a:r>
              <a:rPr lang="sv-SE" dirty="0">
                <a:latin typeface="Panton" charset="0"/>
              </a:rPr>
              <a:t>tillverkas?</a:t>
            </a:r>
          </a:p>
          <a:p>
            <a:pPr>
              <a:spcBef>
                <a:spcPts val="1200"/>
              </a:spcBef>
              <a:spcAft>
                <a:spcPts val="600"/>
              </a:spcAft>
            </a:pPr>
            <a:r>
              <a:rPr lang="sv-SE" b="1" dirty="0">
                <a:latin typeface="Panton" charset="0"/>
              </a:rPr>
              <a:t>2. Totalkostnaden sjunker</a:t>
            </a:r>
          </a:p>
          <a:p>
            <a:pPr>
              <a:spcAft>
                <a:spcPts val="600"/>
              </a:spcAft>
            </a:pPr>
            <a:r>
              <a:rPr lang="sv-SE" dirty="0">
                <a:latin typeface="Panton" charset="0"/>
              </a:rPr>
              <a:t>Varför sjunker totalkostnaden per styck snabbare ju större andel av</a:t>
            </a:r>
            <a:br>
              <a:rPr lang="sv-SE" dirty="0">
                <a:latin typeface="Panton" charset="0"/>
              </a:rPr>
            </a:br>
            <a:r>
              <a:rPr lang="sv-SE" dirty="0">
                <a:latin typeface="Panton" charset="0"/>
              </a:rPr>
              <a:t>kostnaderna som är fasta?</a:t>
            </a:r>
          </a:p>
          <a:p>
            <a:pPr>
              <a:spcBef>
                <a:spcPts val="1200"/>
              </a:spcBef>
              <a:spcAft>
                <a:spcPts val="600"/>
              </a:spcAft>
            </a:pPr>
            <a:r>
              <a:rPr lang="sv-SE" b="1" dirty="0">
                <a:latin typeface="Panton" charset="0"/>
              </a:rPr>
              <a:t>3. Ränta</a:t>
            </a:r>
          </a:p>
          <a:p>
            <a:pPr>
              <a:spcAft>
                <a:spcPts val="600"/>
              </a:spcAft>
            </a:pPr>
            <a:r>
              <a:rPr lang="sv-SE" dirty="0">
                <a:latin typeface="Panton" charset="0"/>
              </a:rPr>
              <a:t>Varför räknas ränta som en fast kostnad när det faktiskt finns</a:t>
            </a:r>
            <a:br>
              <a:rPr lang="sv-SE" dirty="0">
                <a:latin typeface="Panton" charset="0"/>
              </a:rPr>
            </a:br>
            <a:r>
              <a:rPr lang="sv-SE" dirty="0">
                <a:latin typeface="Panton" charset="0"/>
              </a:rPr>
              <a:t>rörlig ränta?</a:t>
            </a:r>
          </a:p>
          <a:p>
            <a:pPr>
              <a:spcBef>
                <a:spcPts val="0"/>
              </a:spcBef>
              <a:spcAft>
                <a:spcPts val="0"/>
              </a:spcAft>
            </a:pPr>
            <a:endParaRPr lang="sv-SE" dirty="0">
              <a:latin typeface="Panton" charset="0"/>
            </a:endParaRPr>
          </a:p>
        </p:txBody>
      </p:sp>
      <p:sp>
        <p:nvSpPr>
          <p:cNvPr id="5" name="textruta 4">
            <a:extLst>
              <a:ext uri="{FF2B5EF4-FFF2-40B4-BE49-F238E27FC236}">
                <a16:creationId xmlns:a16="http://schemas.microsoft.com/office/drawing/2014/main" id="{586716D1-642A-AF41-9D05-ECB5A46CCC0E}"/>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2897055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Kalkyler med totala kostnader - repetition</a:t>
            </a:r>
          </a:p>
        </p:txBody>
      </p:sp>
      <p:sp>
        <p:nvSpPr>
          <p:cNvPr id="6" name="textruta 5">
            <a:extLst>
              <a:ext uri="{FF2B5EF4-FFF2-40B4-BE49-F238E27FC236}">
                <a16:creationId xmlns:a16="http://schemas.microsoft.com/office/drawing/2014/main" id="{A5F2DF8E-EA59-AA45-83DC-E402C1414447}"/>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7" name="Bildobjekt 6">
            <a:extLst>
              <a:ext uri="{FF2B5EF4-FFF2-40B4-BE49-F238E27FC236}">
                <a16:creationId xmlns:a16="http://schemas.microsoft.com/office/drawing/2014/main" id="{270DA442-2824-D749-A389-115DE939AD51}"/>
              </a:ext>
            </a:extLst>
          </p:cNvPr>
          <p:cNvPicPr>
            <a:picLocks noChangeAspect="1"/>
          </p:cNvPicPr>
          <p:nvPr/>
        </p:nvPicPr>
        <p:blipFill>
          <a:blip r:embed="rId3"/>
          <a:stretch>
            <a:fillRect/>
          </a:stretch>
        </p:blipFill>
        <p:spPr>
          <a:xfrm>
            <a:off x="2280227" y="1425210"/>
            <a:ext cx="7631546" cy="5086426"/>
          </a:xfrm>
          <a:prstGeom prst="rect">
            <a:avLst/>
          </a:prstGeom>
        </p:spPr>
      </p:pic>
    </p:spTree>
    <p:extLst>
      <p:ext uri="{BB962C8B-B14F-4D97-AF65-F5344CB8AC3E}">
        <p14:creationId xmlns:p14="http://schemas.microsoft.com/office/powerpoint/2010/main" val="89385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Fasta kostnader</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1431161"/>
          </a:xfrm>
          <a:prstGeom prst="rect">
            <a:avLst/>
          </a:prstGeom>
        </p:spPr>
        <p:txBody>
          <a:bodyPr wrap="square">
            <a:spAutoFit/>
          </a:bodyPr>
          <a:lstStyle/>
          <a:p>
            <a:r>
              <a:rPr lang="sv-SE" dirty="0">
                <a:latin typeface="Panton" charset="0"/>
              </a:rPr>
              <a:t>Fasta kostnader (FK) är oberoende av volym, exempelvis:</a:t>
            </a:r>
          </a:p>
          <a:p>
            <a:pPr marL="285750" indent="-285750">
              <a:spcBef>
                <a:spcPts val="600"/>
              </a:spcBef>
              <a:buFont typeface="Wingdings" pitchFamily="2" charset="2"/>
              <a:buChar char="ü"/>
            </a:pPr>
            <a:r>
              <a:rPr lang="sv-SE" dirty="0">
                <a:latin typeface="Panton" charset="0"/>
              </a:rPr>
              <a:t>lokalhyra</a:t>
            </a:r>
          </a:p>
          <a:p>
            <a:pPr marL="285750" indent="-285750">
              <a:spcBef>
                <a:spcPts val="600"/>
              </a:spcBef>
              <a:buFont typeface="Wingdings" pitchFamily="2" charset="2"/>
              <a:buChar char="ü"/>
            </a:pPr>
            <a:r>
              <a:rPr lang="sv-SE" dirty="0">
                <a:latin typeface="Panton" charset="0"/>
              </a:rPr>
              <a:t>avskrivningar</a:t>
            </a:r>
          </a:p>
          <a:p>
            <a:pPr marL="285750" indent="-285750">
              <a:spcBef>
                <a:spcPts val="600"/>
              </a:spcBef>
              <a:buFont typeface="Wingdings" pitchFamily="2" charset="2"/>
              <a:buChar char="ü"/>
            </a:pPr>
            <a:r>
              <a:rPr lang="sv-SE" dirty="0">
                <a:latin typeface="Panton" charset="0"/>
              </a:rPr>
              <a:t>räntekostnader</a:t>
            </a:r>
          </a:p>
        </p:txBody>
      </p:sp>
      <p:pic>
        <p:nvPicPr>
          <p:cNvPr id="8" name="Bildobjekt 7">
            <a:extLst>
              <a:ext uri="{FF2B5EF4-FFF2-40B4-BE49-F238E27FC236}">
                <a16:creationId xmlns:a16="http://schemas.microsoft.com/office/drawing/2014/main" id="{E48C9C1A-CF55-B740-BD9B-33D9F6F518F2}"/>
              </a:ext>
            </a:extLst>
          </p:cNvPr>
          <p:cNvPicPr>
            <a:picLocks noChangeAspect="1"/>
          </p:cNvPicPr>
          <p:nvPr/>
        </p:nvPicPr>
        <p:blipFill>
          <a:blip r:embed="rId3"/>
          <a:stretch>
            <a:fillRect/>
          </a:stretch>
        </p:blipFill>
        <p:spPr>
          <a:xfrm>
            <a:off x="3886200" y="3257770"/>
            <a:ext cx="4419600" cy="2260600"/>
          </a:xfrm>
          <a:prstGeom prst="rect">
            <a:avLst/>
          </a:prstGeom>
        </p:spPr>
      </p:pic>
      <p:sp>
        <p:nvSpPr>
          <p:cNvPr id="5" name="textruta 4">
            <a:extLst>
              <a:ext uri="{FF2B5EF4-FFF2-40B4-BE49-F238E27FC236}">
                <a16:creationId xmlns:a16="http://schemas.microsoft.com/office/drawing/2014/main" id="{28047AE4-54F4-E447-96F4-D00F630F9A92}"/>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125492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Fasta kostnader i </a:t>
            </a:r>
            <a:r>
              <a:rPr lang="sv-SE" sz="2400" b="1" dirty="0" err="1">
                <a:solidFill>
                  <a:srgbClr val="FFFFFF"/>
                </a:solidFill>
                <a:latin typeface="Panton ExtraBold" charset="0"/>
              </a:rPr>
              <a:t>Oak</a:t>
            </a:r>
            <a:r>
              <a:rPr lang="sv-SE" sz="2400" b="1" dirty="0">
                <a:solidFill>
                  <a:srgbClr val="FFFFFF"/>
                </a:solidFill>
                <a:latin typeface="Panton ExtraBold" charset="0"/>
              </a:rPr>
              <a:t> Company</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1200329"/>
          </a:xfrm>
          <a:prstGeom prst="rect">
            <a:avLst/>
          </a:prstGeom>
        </p:spPr>
        <p:txBody>
          <a:bodyPr wrap="square">
            <a:spAutoFit/>
          </a:bodyPr>
          <a:lstStyle/>
          <a:p>
            <a:r>
              <a:rPr lang="sv-SE" dirty="0">
                <a:latin typeface="Panton" charset="0"/>
              </a:rPr>
              <a:t>Ju större volymer som </a:t>
            </a:r>
            <a:r>
              <a:rPr lang="sv-SE" dirty="0" err="1">
                <a:latin typeface="Panton" charset="0"/>
              </a:rPr>
              <a:t>Viljam</a:t>
            </a:r>
            <a:r>
              <a:rPr lang="sv-SE" dirty="0">
                <a:latin typeface="Panton" charset="0"/>
              </a:rPr>
              <a:t> räknar med att sälja desto lägre blir den fasta kostnaden per styck, eftersom den fasta kostnaden delas på fler enheter. Ju fler manschettknappar som </a:t>
            </a:r>
            <a:r>
              <a:rPr lang="sv-SE" dirty="0" err="1">
                <a:latin typeface="Panton" charset="0"/>
              </a:rPr>
              <a:t>Viljam</a:t>
            </a:r>
            <a:r>
              <a:rPr lang="sv-SE" dirty="0">
                <a:latin typeface="Panton" charset="0"/>
              </a:rPr>
              <a:t> kan sälja desto lägre pris kan han sätta.</a:t>
            </a:r>
          </a:p>
        </p:txBody>
      </p:sp>
      <p:pic>
        <p:nvPicPr>
          <p:cNvPr id="5" name="Bildobjekt 4">
            <a:extLst>
              <a:ext uri="{FF2B5EF4-FFF2-40B4-BE49-F238E27FC236}">
                <a16:creationId xmlns:a16="http://schemas.microsoft.com/office/drawing/2014/main" id="{A4A74BF9-D4A2-9F47-9717-58F84F80341F}"/>
              </a:ext>
            </a:extLst>
          </p:cNvPr>
          <p:cNvPicPr>
            <a:picLocks noChangeAspect="1"/>
          </p:cNvPicPr>
          <p:nvPr/>
        </p:nvPicPr>
        <p:blipFill>
          <a:blip r:embed="rId3"/>
          <a:stretch>
            <a:fillRect/>
          </a:stretch>
        </p:blipFill>
        <p:spPr>
          <a:xfrm>
            <a:off x="1311530" y="3532909"/>
            <a:ext cx="4746628" cy="2342377"/>
          </a:xfrm>
          <a:prstGeom prst="rect">
            <a:avLst/>
          </a:prstGeom>
        </p:spPr>
      </p:pic>
      <p:pic>
        <p:nvPicPr>
          <p:cNvPr id="7" name="Bildobjekt 6">
            <a:extLst>
              <a:ext uri="{FF2B5EF4-FFF2-40B4-BE49-F238E27FC236}">
                <a16:creationId xmlns:a16="http://schemas.microsoft.com/office/drawing/2014/main" id="{21B75489-D67C-DD43-8CDF-1FD09A4D84CA}"/>
              </a:ext>
            </a:extLst>
          </p:cNvPr>
          <p:cNvPicPr>
            <a:picLocks noChangeAspect="1"/>
          </p:cNvPicPr>
          <p:nvPr/>
        </p:nvPicPr>
        <p:blipFill>
          <a:blip r:embed="rId4"/>
          <a:stretch>
            <a:fillRect/>
          </a:stretch>
        </p:blipFill>
        <p:spPr>
          <a:xfrm>
            <a:off x="6322544" y="2605954"/>
            <a:ext cx="4850981" cy="3269332"/>
          </a:xfrm>
          <a:prstGeom prst="rect">
            <a:avLst/>
          </a:prstGeom>
        </p:spPr>
      </p:pic>
      <p:sp>
        <p:nvSpPr>
          <p:cNvPr id="6" name="textruta 5">
            <a:extLst>
              <a:ext uri="{FF2B5EF4-FFF2-40B4-BE49-F238E27FC236}">
                <a16:creationId xmlns:a16="http://schemas.microsoft.com/office/drawing/2014/main" id="{F4E2AFA4-8EEF-D443-A1AC-97EF18CCCF7E}"/>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331235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Rörliga kostnader ( RK)</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1862048"/>
          </a:xfrm>
          <a:prstGeom prst="rect">
            <a:avLst/>
          </a:prstGeom>
        </p:spPr>
        <p:txBody>
          <a:bodyPr wrap="square">
            <a:spAutoFit/>
          </a:bodyPr>
          <a:lstStyle/>
          <a:p>
            <a:pPr>
              <a:spcAft>
                <a:spcPts val="1200"/>
              </a:spcAft>
            </a:pPr>
            <a:r>
              <a:rPr lang="sv-SE" dirty="0">
                <a:latin typeface="Panton" charset="0"/>
              </a:rPr>
              <a:t>Rörliga kostnader (RK) förändras när volymen ökar eller minskar.</a:t>
            </a:r>
          </a:p>
          <a:p>
            <a:pPr>
              <a:spcAft>
                <a:spcPts val="600"/>
              </a:spcAft>
            </a:pPr>
            <a:r>
              <a:rPr lang="sv-SE" i="1" dirty="0">
                <a:latin typeface="Panton" charset="0"/>
              </a:rPr>
              <a:t>Exempel:</a:t>
            </a:r>
          </a:p>
          <a:p>
            <a:pPr marL="285750" indent="-285750">
              <a:spcAft>
                <a:spcPts val="600"/>
              </a:spcAft>
              <a:buFont typeface="Wingdings" pitchFamily="2" charset="2"/>
              <a:buChar char="ü"/>
            </a:pPr>
            <a:r>
              <a:rPr lang="sv-SE" dirty="0">
                <a:latin typeface="Panton" charset="0"/>
              </a:rPr>
              <a:t>råmaterial </a:t>
            </a:r>
          </a:p>
          <a:p>
            <a:pPr marL="285750" indent="-285750">
              <a:spcAft>
                <a:spcPts val="600"/>
              </a:spcAft>
              <a:buFont typeface="Wingdings" pitchFamily="2" charset="2"/>
              <a:buChar char="ü"/>
            </a:pPr>
            <a:r>
              <a:rPr lang="sv-SE" dirty="0">
                <a:latin typeface="Panton" charset="0"/>
              </a:rPr>
              <a:t>ackordslöner för ett tillverkningsföretag</a:t>
            </a:r>
          </a:p>
          <a:p>
            <a:pPr marL="285750" indent="-285750">
              <a:spcAft>
                <a:spcPts val="600"/>
              </a:spcAft>
              <a:buFont typeface="Wingdings" pitchFamily="2" charset="2"/>
              <a:buChar char="ü"/>
            </a:pPr>
            <a:r>
              <a:rPr lang="sv-SE" dirty="0">
                <a:latin typeface="Panton" charset="0"/>
              </a:rPr>
              <a:t>konsultföretag</a:t>
            </a:r>
          </a:p>
        </p:txBody>
      </p:sp>
      <p:pic>
        <p:nvPicPr>
          <p:cNvPr id="6" name="Bildobjekt 5">
            <a:extLst>
              <a:ext uri="{FF2B5EF4-FFF2-40B4-BE49-F238E27FC236}">
                <a16:creationId xmlns:a16="http://schemas.microsoft.com/office/drawing/2014/main" id="{7F1E8E6E-AF46-A346-A542-36DB70B4AA6D}"/>
              </a:ext>
            </a:extLst>
          </p:cNvPr>
          <p:cNvPicPr>
            <a:picLocks noChangeAspect="1"/>
          </p:cNvPicPr>
          <p:nvPr/>
        </p:nvPicPr>
        <p:blipFill>
          <a:blip r:embed="rId3"/>
          <a:stretch>
            <a:fillRect/>
          </a:stretch>
        </p:blipFill>
        <p:spPr>
          <a:xfrm>
            <a:off x="3365500" y="3429000"/>
            <a:ext cx="5461000" cy="1714500"/>
          </a:xfrm>
          <a:prstGeom prst="rect">
            <a:avLst/>
          </a:prstGeom>
        </p:spPr>
      </p:pic>
      <p:sp>
        <p:nvSpPr>
          <p:cNvPr id="5" name="textruta 4">
            <a:extLst>
              <a:ext uri="{FF2B5EF4-FFF2-40B4-BE49-F238E27FC236}">
                <a16:creationId xmlns:a16="http://schemas.microsoft.com/office/drawing/2014/main" id="{7D28FDFF-A7CB-E54B-B3D5-20EA1ED4E91A}"/>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295981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Rörliga kostnader i </a:t>
            </a:r>
            <a:r>
              <a:rPr lang="sv-SE" sz="2400" b="1" dirty="0" err="1">
                <a:solidFill>
                  <a:srgbClr val="FFFFFF"/>
                </a:solidFill>
                <a:latin typeface="Panton ExtraBold" charset="0"/>
              </a:rPr>
              <a:t>Oak</a:t>
            </a:r>
            <a:r>
              <a:rPr lang="sv-SE" sz="2400" b="1" dirty="0">
                <a:solidFill>
                  <a:srgbClr val="FFFFFF"/>
                </a:solidFill>
                <a:latin typeface="Panton ExtraBold" charset="0"/>
              </a:rPr>
              <a:t> Company</a:t>
            </a:r>
          </a:p>
        </p:txBody>
      </p:sp>
      <p:sp>
        <p:nvSpPr>
          <p:cNvPr id="5" name="textruta 4">
            <a:extLst>
              <a:ext uri="{FF2B5EF4-FFF2-40B4-BE49-F238E27FC236}">
                <a16:creationId xmlns:a16="http://schemas.microsoft.com/office/drawing/2014/main" id="{DE4E5F8B-9741-3C4E-8887-576652322518}"/>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3" name="Bildobjekt 2">
            <a:extLst>
              <a:ext uri="{FF2B5EF4-FFF2-40B4-BE49-F238E27FC236}">
                <a16:creationId xmlns:a16="http://schemas.microsoft.com/office/drawing/2014/main" id="{504D3F5C-DA06-412A-9461-98405DED2265}"/>
              </a:ext>
            </a:extLst>
          </p:cNvPr>
          <p:cNvPicPr>
            <a:picLocks noChangeAspect="1"/>
          </p:cNvPicPr>
          <p:nvPr/>
        </p:nvPicPr>
        <p:blipFill>
          <a:blip r:embed="rId3"/>
          <a:stretch>
            <a:fillRect/>
          </a:stretch>
        </p:blipFill>
        <p:spPr>
          <a:xfrm>
            <a:off x="3580872" y="1898210"/>
            <a:ext cx="4955422" cy="4479879"/>
          </a:xfrm>
          <a:prstGeom prst="rect">
            <a:avLst/>
          </a:prstGeom>
        </p:spPr>
      </p:pic>
    </p:spTree>
    <p:extLst>
      <p:ext uri="{BB962C8B-B14F-4D97-AF65-F5344CB8AC3E}">
        <p14:creationId xmlns:p14="http://schemas.microsoft.com/office/powerpoint/2010/main" val="384353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Olika typer av rörliga kostnader</a:t>
            </a:r>
          </a:p>
        </p:txBody>
      </p:sp>
      <p:sp>
        <p:nvSpPr>
          <p:cNvPr id="3" name="Rektangel 2">
            <a:extLst>
              <a:ext uri="{FF2B5EF4-FFF2-40B4-BE49-F238E27FC236}">
                <a16:creationId xmlns:a16="http://schemas.microsoft.com/office/drawing/2014/main" id="{9B14CDF8-FD97-2C45-9188-2F5A6ECC0382}"/>
              </a:ext>
            </a:extLst>
          </p:cNvPr>
          <p:cNvSpPr/>
          <p:nvPr/>
        </p:nvSpPr>
        <p:spPr>
          <a:xfrm>
            <a:off x="621692" y="4606022"/>
            <a:ext cx="11570308" cy="369332"/>
          </a:xfrm>
          <a:prstGeom prst="rect">
            <a:avLst/>
          </a:prstGeom>
        </p:spPr>
        <p:txBody>
          <a:bodyPr wrap="square">
            <a:spAutoFit/>
          </a:bodyPr>
          <a:lstStyle/>
          <a:p>
            <a:r>
              <a:rPr lang="sv-SE" dirty="0">
                <a:latin typeface="Panton" charset="0"/>
              </a:rPr>
              <a:t>Proportionellt rörliga kostnader.                 </a:t>
            </a:r>
            <a:r>
              <a:rPr lang="sv-SE" dirty="0" err="1">
                <a:latin typeface="Panton" charset="0"/>
              </a:rPr>
              <a:t>Degressivt</a:t>
            </a:r>
            <a:r>
              <a:rPr lang="sv-SE" dirty="0">
                <a:latin typeface="Panton" charset="0"/>
              </a:rPr>
              <a:t> rörliga kostnader.                     Progressivt rörliga kostnader</a:t>
            </a:r>
          </a:p>
        </p:txBody>
      </p:sp>
      <p:pic>
        <p:nvPicPr>
          <p:cNvPr id="6" name="Bildobjekt 5">
            <a:extLst>
              <a:ext uri="{FF2B5EF4-FFF2-40B4-BE49-F238E27FC236}">
                <a16:creationId xmlns:a16="http://schemas.microsoft.com/office/drawing/2014/main" id="{D80F6283-96ED-594A-831D-DD5C3EA9F158}"/>
              </a:ext>
            </a:extLst>
          </p:cNvPr>
          <p:cNvPicPr>
            <a:picLocks noChangeAspect="1"/>
          </p:cNvPicPr>
          <p:nvPr/>
        </p:nvPicPr>
        <p:blipFill>
          <a:blip r:embed="rId3"/>
          <a:stretch>
            <a:fillRect/>
          </a:stretch>
        </p:blipFill>
        <p:spPr>
          <a:xfrm>
            <a:off x="406400" y="2024491"/>
            <a:ext cx="11379200" cy="2171700"/>
          </a:xfrm>
          <a:prstGeom prst="rect">
            <a:avLst/>
          </a:prstGeom>
        </p:spPr>
      </p:pic>
      <p:sp>
        <p:nvSpPr>
          <p:cNvPr id="5" name="textruta 4">
            <a:extLst>
              <a:ext uri="{FF2B5EF4-FFF2-40B4-BE49-F238E27FC236}">
                <a16:creationId xmlns:a16="http://schemas.microsoft.com/office/drawing/2014/main" id="{F969AD7E-54A7-F149-8661-0A2C124F0C4B}"/>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246264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Totala kostnader (TK)</a:t>
            </a:r>
          </a:p>
        </p:txBody>
      </p:sp>
      <p:sp>
        <p:nvSpPr>
          <p:cNvPr id="3" name="Rektangel 2">
            <a:extLst>
              <a:ext uri="{FF2B5EF4-FFF2-40B4-BE49-F238E27FC236}">
                <a16:creationId xmlns:a16="http://schemas.microsoft.com/office/drawing/2014/main" id="{9B14CDF8-FD97-2C45-9188-2F5A6ECC0382}"/>
              </a:ext>
            </a:extLst>
          </p:cNvPr>
          <p:cNvSpPr/>
          <p:nvPr/>
        </p:nvSpPr>
        <p:spPr>
          <a:xfrm>
            <a:off x="2746054" y="1405625"/>
            <a:ext cx="7201510" cy="646331"/>
          </a:xfrm>
          <a:prstGeom prst="rect">
            <a:avLst/>
          </a:prstGeom>
        </p:spPr>
        <p:txBody>
          <a:bodyPr wrap="square">
            <a:spAutoFit/>
          </a:bodyPr>
          <a:lstStyle/>
          <a:p>
            <a:r>
              <a:rPr lang="sv-SE" dirty="0">
                <a:latin typeface="Panton" charset="0"/>
              </a:rPr>
              <a:t>När man lägger samman fasta och rörliga kostnader får man fram totala kostnader (TK) för att köpa eller tillverka en produkt.</a:t>
            </a:r>
          </a:p>
        </p:txBody>
      </p:sp>
      <p:pic>
        <p:nvPicPr>
          <p:cNvPr id="5" name="Bildobjekt 4">
            <a:extLst>
              <a:ext uri="{FF2B5EF4-FFF2-40B4-BE49-F238E27FC236}">
                <a16:creationId xmlns:a16="http://schemas.microsoft.com/office/drawing/2014/main" id="{7E3AB223-9343-D04F-8744-D3AFA39024B6}"/>
              </a:ext>
            </a:extLst>
          </p:cNvPr>
          <p:cNvPicPr>
            <a:picLocks noChangeAspect="1"/>
          </p:cNvPicPr>
          <p:nvPr/>
        </p:nvPicPr>
        <p:blipFill>
          <a:blip r:embed="rId3"/>
          <a:stretch>
            <a:fillRect/>
          </a:stretch>
        </p:blipFill>
        <p:spPr>
          <a:xfrm>
            <a:off x="2746054" y="2286170"/>
            <a:ext cx="6550314" cy="3441529"/>
          </a:xfrm>
          <a:prstGeom prst="rect">
            <a:avLst/>
          </a:prstGeom>
        </p:spPr>
      </p:pic>
      <p:sp>
        <p:nvSpPr>
          <p:cNvPr id="6" name="textruta 5">
            <a:extLst>
              <a:ext uri="{FF2B5EF4-FFF2-40B4-BE49-F238E27FC236}">
                <a16:creationId xmlns:a16="http://schemas.microsoft.com/office/drawing/2014/main" id="{09F146A1-C517-D04B-AEF0-9FC64F091784}"/>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spTree>
    <p:extLst>
      <p:ext uri="{BB962C8B-B14F-4D97-AF65-F5344CB8AC3E}">
        <p14:creationId xmlns:p14="http://schemas.microsoft.com/office/powerpoint/2010/main" val="333522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1">
            <a:extLst>
              <a:ext uri="{FF2B5EF4-FFF2-40B4-BE49-F238E27FC236}">
                <a16:creationId xmlns:a16="http://schemas.microsoft.com/office/drawing/2014/main" id="{F35A6269-C4E4-5244-8CAE-E50A9577AD73}"/>
              </a:ext>
            </a:extLst>
          </p:cNvPr>
          <p:cNvSpPr>
            <a:spLocks noGrp="1"/>
          </p:cNvSpPr>
          <p:nvPr>
            <p:ph type="ctrTitle"/>
          </p:nvPr>
        </p:nvSpPr>
        <p:spPr>
          <a:xfrm>
            <a:off x="1524000" y="925827"/>
            <a:ext cx="9144000" cy="479798"/>
          </a:xfrm>
        </p:spPr>
        <p:txBody>
          <a:bodyPr rtlCol="0" anchor="t">
            <a:normAutofit/>
          </a:bodyPr>
          <a:lstStyle/>
          <a:p>
            <a:r>
              <a:rPr lang="sv-SE" sz="2400" b="1" dirty="0">
                <a:solidFill>
                  <a:srgbClr val="FFFFFF"/>
                </a:solidFill>
                <a:latin typeface="Panton ExtraBold" charset="0"/>
              </a:rPr>
              <a:t>Totala kostnader för </a:t>
            </a:r>
            <a:r>
              <a:rPr lang="sv-SE" sz="2400" b="1" dirty="0" err="1">
                <a:solidFill>
                  <a:srgbClr val="FFFFFF"/>
                </a:solidFill>
                <a:latin typeface="Panton ExtraBold" charset="0"/>
              </a:rPr>
              <a:t>Oak</a:t>
            </a:r>
            <a:r>
              <a:rPr lang="sv-SE" sz="2400" b="1" dirty="0">
                <a:solidFill>
                  <a:srgbClr val="FFFFFF"/>
                </a:solidFill>
                <a:latin typeface="Panton ExtraBold" charset="0"/>
              </a:rPr>
              <a:t> Company</a:t>
            </a:r>
          </a:p>
        </p:txBody>
      </p:sp>
      <p:sp>
        <p:nvSpPr>
          <p:cNvPr id="6" name="textruta 5">
            <a:extLst>
              <a:ext uri="{FF2B5EF4-FFF2-40B4-BE49-F238E27FC236}">
                <a16:creationId xmlns:a16="http://schemas.microsoft.com/office/drawing/2014/main" id="{59642D2A-1671-6648-9B7C-CE4B8586D430}"/>
              </a:ext>
            </a:extLst>
          </p:cNvPr>
          <p:cNvSpPr txBox="1">
            <a:spLocks noChangeArrowheads="1"/>
          </p:cNvSpPr>
          <p:nvPr/>
        </p:nvSpPr>
        <p:spPr bwMode="auto">
          <a:xfrm>
            <a:off x="1524000" y="244475"/>
            <a:ext cx="91440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Trebuchet MS" charset="0"/>
              </a:defRPr>
            </a:lvl1pPr>
            <a:lvl2pPr marL="37931725" indent="-37474525">
              <a:lnSpc>
                <a:spcPct val="90000"/>
              </a:lnSpc>
              <a:spcBef>
                <a:spcPts val="500"/>
              </a:spcBef>
              <a:buFont typeface="Arial" charset="0"/>
              <a:buChar char="•"/>
              <a:defRPr sz="2400">
                <a:solidFill>
                  <a:schemeClr val="tx1"/>
                </a:solidFill>
                <a:latin typeface="Trebuchet MS" charset="0"/>
              </a:defRPr>
            </a:lvl2pPr>
            <a:lvl3pPr marL="1143000" indent="-228600">
              <a:lnSpc>
                <a:spcPct val="90000"/>
              </a:lnSpc>
              <a:spcBef>
                <a:spcPts val="500"/>
              </a:spcBef>
              <a:buFont typeface="Arial" charset="0"/>
              <a:buChar char="•"/>
              <a:defRPr sz="2000">
                <a:solidFill>
                  <a:schemeClr val="tx1"/>
                </a:solidFill>
                <a:latin typeface="Trebuchet MS" charset="0"/>
              </a:defRPr>
            </a:lvl3pPr>
            <a:lvl4pPr marL="1600200" indent="-228600">
              <a:lnSpc>
                <a:spcPct val="90000"/>
              </a:lnSpc>
              <a:spcBef>
                <a:spcPts val="500"/>
              </a:spcBef>
              <a:buFont typeface="Arial" charset="0"/>
              <a:buChar char="•"/>
              <a:defRPr>
                <a:solidFill>
                  <a:schemeClr val="tx1"/>
                </a:solidFill>
                <a:latin typeface="Trebuchet MS" charset="0"/>
              </a:defRPr>
            </a:lvl4pPr>
            <a:lvl5pPr marL="2057400" indent="-228600">
              <a:lnSpc>
                <a:spcPct val="90000"/>
              </a:lnSpc>
              <a:spcBef>
                <a:spcPts val="500"/>
              </a:spcBef>
              <a:buFont typeface="Arial" charset="0"/>
              <a:buChar char="•"/>
              <a:defRPr>
                <a:solidFill>
                  <a:schemeClr val="tx1"/>
                </a:solidFill>
                <a:latin typeface="Trebuchet MS"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Trebuchet MS" charset="0"/>
              </a:defRPr>
            </a:lvl9pPr>
          </a:lstStyle>
          <a:p>
            <a:pPr algn="ctr" eaLnBrk="1" hangingPunct="1">
              <a:lnSpc>
                <a:spcPct val="100000"/>
              </a:lnSpc>
              <a:spcBef>
                <a:spcPct val="0"/>
              </a:spcBef>
              <a:buFontTx/>
              <a:buNone/>
            </a:pPr>
            <a:r>
              <a:rPr lang="sv-SE" altLang="sv-SE" sz="1100" b="1" dirty="0">
                <a:solidFill>
                  <a:schemeClr val="bg1"/>
                </a:solidFill>
                <a:latin typeface="Panton ExtraBold" charset="0"/>
                <a:ea typeface="Panton ExtraBold" charset="0"/>
                <a:cs typeface="Panton ExtraBold" charset="0"/>
              </a:rPr>
              <a:t>KAPITEL 9</a:t>
            </a:r>
          </a:p>
        </p:txBody>
      </p:sp>
      <p:pic>
        <p:nvPicPr>
          <p:cNvPr id="3" name="Bildobjekt 2" descr="En bild som visar röd, mörk, laser&#10;&#10;Automatiskt genererad beskrivning">
            <a:extLst>
              <a:ext uri="{FF2B5EF4-FFF2-40B4-BE49-F238E27FC236}">
                <a16:creationId xmlns:a16="http://schemas.microsoft.com/office/drawing/2014/main" id="{59788E94-51E2-4E2D-8848-ABD3C83DA6A5}"/>
              </a:ext>
            </a:extLst>
          </p:cNvPr>
          <p:cNvPicPr>
            <a:picLocks noChangeAspect="1"/>
          </p:cNvPicPr>
          <p:nvPr/>
        </p:nvPicPr>
        <p:blipFill>
          <a:blip r:embed="rId3"/>
          <a:stretch>
            <a:fillRect/>
          </a:stretch>
        </p:blipFill>
        <p:spPr>
          <a:xfrm>
            <a:off x="3806928" y="1575352"/>
            <a:ext cx="4711427" cy="4639978"/>
          </a:xfrm>
          <a:prstGeom prst="rect">
            <a:avLst/>
          </a:prstGeom>
        </p:spPr>
      </p:pic>
    </p:spTree>
    <p:extLst>
      <p:ext uri="{BB962C8B-B14F-4D97-AF65-F5344CB8AC3E}">
        <p14:creationId xmlns:p14="http://schemas.microsoft.com/office/powerpoint/2010/main" val="36719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3604</TotalTime>
  <Words>347</Words>
  <Application>Microsoft Office PowerPoint</Application>
  <PresentationFormat>Bredbild</PresentationFormat>
  <Paragraphs>71</Paragraphs>
  <Slides>16</Slides>
  <Notes>15</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16</vt:i4>
      </vt:variant>
    </vt:vector>
  </HeadingPairs>
  <TitlesOfParts>
    <vt:vector size="23" baseType="lpstr">
      <vt:lpstr>Arial</vt:lpstr>
      <vt:lpstr>Calibri</vt:lpstr>
      <vt:lpstr>Panton</vt:lpstr>
      <vt:lpstr>Panton ExtraBold</vt:lpstr>
      <vt:lpstr>Trebuchet MS</vt:lpstr>
      <vt:lpstr>Wingdings</vt:lpstr>
      <vt:lpstr>Office-tema</vt:lpstr>
      <vt:lpstr>PowerPoint-presentation</vt:lpstr>
      <vt:lpstr>Kalkyler med totala kostnader - repetition</vt:lpstr>
      <vt:lpstr>Fasta kostnader</vt:lpstr>
      <vt:lpstr>Fasta kostnader i Oak Company</vt:lpstr>
      <vt:lpstr>Rörliga kostnader ( RK)</vt:lpstr>
      <vt:lpstr>Rörliga kostnader i Oak Company</vt:lpstr>
      <vt:lpstr>Olika typer av rörliga kostnader</vt:lpstr>
      <vt:lpstr>Totala kostnader (TK)</vt:lpstr>
      <vt:lpstr>Totala kostnader för Oak Company</vt:lpstr>
      <vt:lpstr>Totala  intäkter (TI)</vt:lpstr>
      <vt:lpstr>Totala intäkter för Oak Company</vt:lpstr>
      <vt:lpstr>Nollpunkt</vt:lpstr>
      <vt:lpstr>PowerPoint-presentation</vt:lpstr>
      <vt:lpstr>Säkerhetsmarginal</vt:lpstr>
      <vt:lpstr>PowerPoint-presentation</vt:lpstr>
      <vt:lpstr>Diskutera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Anders Wikberg</dc:creator>
  <cp:lastModifiedBy>Tove Helander</cp:lastModifiedBy>
  <cp:revision>223</cp:revision>
  <cp:lastPrinted>2018-08-23T08:07:34Z</cp:lastPrinted>
  <dcterms:created xsi:type="dcterms:W3CDTF">2017-08-24T09:43:18Z</dcterms:created>
  <dcterms:modified xsi:type="dcterms:W3CDTF">2021-01-19T17:16:23Z</dcterms:modified>
</cp:coreProperties>
</file>