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98" r:id="rId3"/>
    <p:sldId id="257" r:id="rId4"/>
    <p:sldId id="258" r:id="rId5"/>
    <p:sldId id="299" r:id="rId6"/>
    <p:sldId id="1080" r:id="rId7"/>
    <p:sldId id="259" r:id="rId8"/>
    <p:sldId id="300" r:id="rId9"/>
    <p:sldId id="381" r:id="rId10"/>
    <p:sldId id="260" r:id="rId11"/>
    <p:sldId id="301" r:id="rId12"/>
    <p:sldId id="263" r:id="rId13"/>
    <p:sldId id="261" r:id="rId14"/>
    <p:sldId id="302" r:id="rId15"/>
    <p:sldId id="262" r:id="rId16"/>
    <p:sldId id="315" r:id="rId17"/>
    <p:sldId id="1129" r:id="rId18"/>
    <p:sldId id="1130" r:id="rId19"/>
    <p:sldId id="1131" r:id="rId20"/>
    <p:sldId id="1132" r:id="rId21"/>
    <p:sldId id="303" r:id="rId22"/>
    <p:sldId id="266" r:id="rId23"/>
    <p:sldId id="267" r:id="rId24"/>
    <p:sldId id="268" r:id="rId25"/>
    <p:sldId id="269" r:id="rId26"/>
    <p:sldId id="304" r:id="rId27"/>
    <p:sldId id="1128" r:id="rId28"/>
    <p:sldId id="264" r:id="rId29"/>
    <p:sldId id="265" r:id="rId30"/>
    <p:sldId id="305" r:id="rId31"/>
    <p:sldId id="271" r:id="rId32"/>
    <p:sldId id="270" r:id="rId33"/>
    <p:sldId id="272" r:id="rId34"/>
    <p:sldId id="273" r:id="rId35"/>
    <p:sldId id="306" r:id="rId36"/>
    <p:sldId id="274" r:id="rId37"/>
    <p:sldId id="275" r:id="rId38"/>
    <p:sldId id="276" r:id="rId39"/>
    <p:sldId id="307" r:id="rId40"/>
    <p:sldId id="277" r:id="rId41"/>
    <p:sldId id="278" r:id="rId42"/>
    <p:sldId id="308" r:id="rId43"/>
    <p:sldId id="279" r:id="rId44"/>
    <p:sldId id="280" r:id="rId45"/>
    <p:sldId id="281" r:id="rId46"/>
    <p:sldId id="309" r:id="rId47"/>
    <p:sldId id="282" r:id="rId48"/>
    <p:sldId id="283" r:id="rId49"/>
    <p:sldId id="284" r:id="rId50"/>
    <p:sldId id="310" r:id="rId51"/>
    <p:sldId id="285" r:id="rId52"/>
    <p:sldId id="286" r:id="rId53"/>
    <p:sldId id="287" r:id="rId54"/>
    <p:sldId id="311" r:id="rId55"/>
    <p:sldId id="289" r:id="rId56"/>
    <p:sldId id="290" r:id="rId57"/>
    <p:sldId id="295" r:id="rId58"/>
    <p:sldId id="296" r:id="rId59"/>
    <p:sldId id="291" r:id="rId60"/>
    <p:sldId id="312" r:id="rId61"/>
    <p:sldId id="288" r:id="rId62"/>
    <p:sldId id="292" r:id="rId63"/>
    <p:sldId id="293" r:id="rId64"/>
    <p:sldId id="294" r:id="rId65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6925"/>
  </p:normalViewPr>
  <p:slideViewPr>
    <p:cSldViewPr snapToGrid="0" snapToObjects="1">
      <p:cViewPr varScale="1">
        <p:scale>
          <a:sx n="67" d="100"/>
          <a:sy n="67" d="100"/>
        </p:scale>
        <p:origin x="12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F29F1-C2F9-9444-9DA3-34FD11746754}" type="datetimeFigureOut">
              <a:rPr lang="sv-SE" smtClean="0"/>
              <a:t>2021-01-27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2DF7B-6666-D14E-AE6A-FF017C8F53E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4350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F29F1-C2F9-9444-9DA3-34FD11746754}" type="datetimeFigureOut">
              <a:rPr lang="sv-SE" smtClean="0"/>
              <a:t>2021-01-27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2DF7B-6666-D14E-AE6A-FF017C8F53E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2744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F29F1-C2F9-9444-9DA3-34FD11746754}" type="datetimeFigureOut">
              <a:rPr lang="sv-SE" smtClean="0"/>
              <a:t>2021-01-27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2DF7B-6666-D14E-AE6A-FF017C8F53E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425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Projektledning, Bo Tonnquist, 2021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87C4B-779E-2448-85E7-C8E5EB6F3330}" type="datetime1">
              <a:rPr lang="sv-SE" smtClean="0"/>
              <a:t>2021-01-27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5309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1"/>
          <p:cNvSpPr>
            <a:spLocks noGrp="1"/>
          </p:cNvSpPr>
          <p:nvPr>
            <p:ph type="title"/>
          </p:nvPr>
        </p:nvSpPr>
        <p:spPr>
          <a:xfrm>
            <a:off x="2" y="3"/>
            <a:ext cx="9151433" cy="609827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3" name="Platshållare för datum 1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E2976FB-CDC7-D741-9C11-ADA6CB6F35BF}" type="datetime1">
              <a:rPr lang="sv-SE" smtClean="0"/>
              <a:t>2021-01-27</a:t>
            </a:fld>
            <a:endParaRPr lang="en-US" dirty="0"/>
          </a:p>
        </p:txBody>
      </p:sp>
      <p:sp>
        <p:nvSpPr>
          <p:cNvPr id="14" name="Platshållare för bildnummer 1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1974DF9-AD47-4691-BA21-BBFCE3637A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latshållare för sidfot 1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ctr"/>
            <a:r>
              <a:rPr lang="en-US"/>
              <a:t>Projektledning, Bo Tonnquist, 2021</a:t>
            </a:r>
            <a:endParaRPr lang="en-US" dirty="0"/>
          </a:p>
        </p:txBody>
      </p:sp>
      <p:sp>
        <p:nvSpPr>
          <p:cNvPr id="8" name="Platshållare för text 15"/>
          <p:cNvSpPr>
            <a:spLocks noGrp="1"/>
          </p:cNvSpPr>
          <p:nvPr>
            <p:ph type="body" sz="quarter" idx="22" hasCustomPrompt="1"/>
          </p:nvPr>
        </p:nvSpPr>
        <p:spPr>
          <a:xfrm>
            <a:off x="289610" y="672857"/>
            <a:ext cx="8231187" cy="307777"/>
          </a:xfrm>
        </p:spPr>
        <p:txBody>
          <a:bodyPr wrap="square" lIns="0" rIns="0"/>
          <a:lstStyle>
            <a:lvl1pPr>
              <a:defRPr b="1"/>
            </a:lvl1pPr>
          </a:lstStyle>
          <a:p>
            <a:pPr lvl="0"/>
            <a:r>
              <a:rPr lang="sv-SE" dirty="0"/>
              <a:t>Klicka här för att lägga till underrubrik</a:t>
            </a:r>
          </a:p>
        </p:txBody>
      </p:sp>
      <p:sp>
        <p:nvSpPr>
          <p:cNvPr id="9" name="Platshållare för diagram 8"/>
          <p:cNvSpPr>
            <a:spLocks noGrp="1"/>
          </p:cNvSpPr>
          <p:nvPr>
            <p:ph type="chart" sz="quarter" idx="23"/>
          </p:nvPr>
        </p:nvSpPr>
        <p:spPr>
          <a:xfrm>
            <a:off x="495462" y="1163640"/>
            <a:ext cx="7928774" cy="4702967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7735559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F29F1-C2F9-9444-9DA3-34FD11746754}" type="datetimeFigureOut">
              <a:rPr lang="sv-SE" smtClean="0"/>
              <a:t>2021-01-27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2DF7B-6666-D14E-AE6A-FF017C8F53E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1211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F29F1-C2F9-9444-9DA3-34FD11746754}" type="datetimeFigureOut">
              <a:rPr lang="sv-SE" smtClean="0"/>
              <a:t>2021-01-27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2DF7B-6666-D14E-AE6A-FF017C8F53E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5586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F29F1-C2F9-9444-9DA3-34FD11746754}" type="datetimeFigureOut">
              <a:rPr lang="sv-SE" smtClean="0"/>
              <a:t>2021-01-27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2DF7B-6666-D14E-AE6A-FF017C8F53E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5318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F29F1-C2F9-9444-9DA3-34FD11746754}" type="datetimeFigureOut">
              <a:rPr lang="sv-SE" smtClean="0"/>
              <a:t>2021-01-27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2DF7B-6666-D14E-AE6A-FF017C8F53E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1586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F29F1-C2F9-9444-9DA3-34FD11746754}" type="datetimeFigureOut">
              <a:rPr lang="sv-SE" smtClean="0"/>
              <a:t>2021-01-27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2DF7B-6666-D14E-AE6A-FF017C8F53E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1554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F29F1-C2F9-9444-9DA3-34FD11746754}" type="datetimeFigureOut">
              <a:rPr lang="sv-SE" smtClean="0"/>
              <a:t>2021-01-27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2DF7B-6666-D14E-AE6A-FF017C8F53E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657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F29F1-C2F9-9444-9DA3-34FD11746754}" type="datetimeFigureOut">
              <a:rPr lang="sv-SE" smtClean="0"/>
              <a:t>2021-01-27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2DF7B-6666-D14E-AE6A-FF017C8F53E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2371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F29F1-C2F9-9444-9DA3-34FD11746754}" type="datetimeFigureOut">
              <a:rPr lang="sv-SE" smtClean="0"/>
              <a:t>2021-01-27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2DF7B-6666-D14E-AE6A-FF017C8F53E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6665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F29F1-C2F9-9444-9DA3-34FD11746754}" type="datetimeFigureOut">
              <a:rPr lang="sv-SE" smtClean="0"/>
              <a:t>2021-01-27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2DF7B-6666-D14E-AE6A-FF017C8F53E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6975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076A4492-1639-5441-81EE-DBA71A248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92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895069AC-75BA-B541-BEAB-DAD3548F7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1627B91E-A9FE-6F4F-99C8-49581A8F2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64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844DEBEF-1924-6741-907C-59528EC34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4. </a:t>
            </a:r>
            <a:r>
              <a:rPr lang="en-GB" dirty="0" err="1"/>
              <a:t>Förstudien</a:t>
            </a:r>
            <a:endParaRPr lang="en-GB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D7DD6C9-0808-B443-8EA4-EED772C16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err="1"/>
              <a:t>Syftet</a:t>
            </a:r>
            <a:r>
              <a:rPr lang="en-GB" dirty="0"/>
              <a:t> med </a:t>
            </a:r>
            <a:r>
              <a:rPr lang="en-GB" dirty="0" err="1"/>
              <a:t>förstudien</a:t>
            </a:r>
            <a:endParaRPr lang="sv-SE" dirty="0"/>
          </a:p>
          <a:p>
            <a:pPr lvl="0"/>
            <a:r>
              <a:rPr lang="sv-SE" dirty="0"/>
              <a:t>Hur man definierar projektets omfattning med en WBS</a:t>
            </a:r>
          </a:p>
          <a:p>
            <a:pPr lvl="0"/>
            <a:r>
              <a:rPr lang="sv-SE" dirty="0"/>
              <a:t>Hur man beskriver och kategoriserar krav</a:t>
            </a:r>
          </a:p>
          <a:p>
            <a:endParaRPr lang="en-GB" dirty="0"/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38F5A8DA-A75E-5345-B9EC-A39A8726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Projektledning från grunden; Bo Tonnquist; SanomaUtbildning; 2020</a:t>
            </a:r>
          </a:p>
        </p:txBody>
      </p:sp>
    </p:spTree>
    <p:extLst>
      <p:ext uri="{BB962C8B-B14F-4D97-AF65-F5344CB8AC3E}">
        <p14:creationId xmlns:p14="http://schemas.microsoft.com/office/powerpoint/2010/main" val="2302336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A31C732-DB78-BB43-B76A-DC946356E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50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7D3DB576-8E36-E747-9189-4724E470A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39818C46-A0B5-F247-8937-F94A68870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44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505E4C91-1427-C149-A9E3-A527DE536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5. </a:t>
            </a:r>
            <a:r>
              <a:rPr lang="en-GB" dirty="0" err="1"/>
              <a:t>Förstudien</a:t>
            </a:r>
            <a:r>
              <a:rPr lang="en-GB" dirty="0"/>
              <a:t> </a:t>
            </a:r>
            <a:r>
              <a:rPr lang="en-GB" dirty="0" err="1"/>
              <a:t>fortsättning</a:t>
            </a:r>
            <a:endParaRPr lang="en-GB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C234F92-08B5-E54C-9EE1-D6CD02E45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/>
              <a:t>Kartlägga förutsättningar med en nulägesanlys</a:t>
            </a:r>
          </a:p>
          <a:p>
            <a:pPr lvl="0"/>
            <a:r>
              <a:rPr lang="sv-SE" dirty="0"/>
              <a:t>Välja metod</a:t>
            </a:r>
          </a:p>
          <a:p>
            <a:pPr lvl="0"/>
            <a:r>
              <a:rPr lang="sv-SE" dirty="0"/>
              <a:t>Bedöma ett projekts lönsamhet</a:t>
            </a:r>
          </a:p>
          <a:p>
            <a:pPr lvl="0"/>
            <a:r>
              <a:rPr lang="sv-SE" dirty="0"/>
              <a:t>Ta fram en grovplan med milstolpar</a:t>
            </a:r>
          </a:p>
          <a:p>
            <a:endParaRPr lang="en-GB" dirty="0"/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C47AD6B5-79BB-9345-8CFB-5F6F9F8D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Projektledning från grunden; Bo Tonnquist; SanomaUtbildning; 2020</a:t>
            </a:r>
          </a:p>
        </p:txBody>
      </p:sp>
    </p:spTree>
    <p:extLst>
      <p:ext uri="{BB962C8B-B14F-4D97-AF65-F5344CB8AC3E}">
        <p14:creationId xmlns:p14="http://schemas.microsoft.com/office/powerpoint/2010/main" val="801599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1BDBBDB-A610-BF43-8701-D1C81EA8B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1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C1B93B2-19ED-D24D-8A2B-2AC216AA7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Projektledning från grunden; Bo Tonnquist; SanomaUtbildning; 2020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A5560124-D992-6C4E-AA44-60FC52C705C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074127" y="1716300"/>
            <a:ext cx="4400550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1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7F13622-F4A9-7946-85AF-8483036FB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8B1CA7BC-A672-1948-BD03-0E3BB6B963B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/>
              <a:t>Projektledning, Bo Tonnquist, 2021</a:t>
            </a:r>
          </a:p>
        </p:txBody>
      </p:sp>
    </p:spTree>
    <p:extLst>
      <p:ext uri="{BB962C8B-B14F-4D97-AF65-F5344CB8AC3E}">
        <p14:creationId xmlns:p14="http://schemas.microsoft.com/office/powerpoint/2010/main" val="4188507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257D0A4-A313-1D44-A963-E3A7DFF0C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8CC55994-C072-8445-818B-DDC930A807E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/>
              <a:t>Projektledning, Bo Tonnquist, 2021</a:t>
            </a:r>
          </a:p>
        </p:txBody>
      </p:sp>
    </p:spTree>
    <p:extLst>
      <p:ext uri="{BB962C8B-B14F-4D97-AF65-F5344CB8AC3E}">
        <p14:creationId xmlns:p14="http://schemas.microsoft.com/office/powerpoint/2010/main" val="1533519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CD5881F-BF79-9447-AC24-7DBC0466E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342285"/>
            <a:ext cx="6858000" cy="2173431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E98A1B08-EB56-CE4A-AC11-F6CA060E6A0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/>
              <a:t>Projektledning, Bo Tonnquist, 2021</a:t>
            </a:r>
          </a:p>
        </p:txBody>
      </p:sp>
    </p:spTree>
    <p:extLst>
      <p:ext uri="{BB962C8B-B14F-4D97-AF65-F5344CB8AC3E}">
        <p14:creationId xmlns:p14="http://schemas.microsoft.com/office/powerpoint/2010/main" val="2119251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EB4FDFF-7A62-2D44-A969-A217A6CB2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</a:t>
            </a:r>
            <a:r>
              <a:rPr lang="en-GB" dirty="0" err="1"/>
              <a:t>Varför</a:t>
            </a:r>
            <a:r>
              <a:rPr lang="en-GB" dirty="0"/>
              <a:t> </a:t>
            </a:r>
            <a:r>
              <a:rPr lang="en-GB" dirty="0" err="1"/>
              <a:t>projekt</a:t>
            </a:r>
            <a:r>
              <a:rPr lang="en-GB" dirty="0"/>
              <a:t>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25F053D-DE0C-744B-AE9B-A88EDA2E9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Definition </a:t>
            </a:r>
            <a:r>
              <a:rPr lang="en-GB" dirty="0" err="1"/>
              <a:t>av</a:t>
            </a:r>
            <a:r>
              <a:rPr lang="en-GB" dirty="0"/>
              <a:t> project</a:t>
            </a:r>
            <a:endParaRPr lang="sv-SE" dirty="0"/>
          </a:p>
          <a:p>
            <a:pPr lvl="0"/>
            <a:r>
              <a:rPr lang="sv-SE" dirty="0"/>
              <a:t>Projektens roll i ett företags verksamhet</a:t>
            </a:r>
          </a:p>
          <a:p>
            <a:pPr lvl="0"/>
            <a:r>
              <a:rPr lang="sv-SE" dirty="0"/>
              <a:t>Vad menas med projektverksamhet?</a:t>
            </a:r>
          </a:p>
          <a:p>
            <a:pPr lvl="0"/>
            <a:r>
              <a:rPr lang="sv-SE" dirty="0"/>
              <a:t>Skillnaden mellan projektstyrning och projektledning</a:t>
            </a:r>
          </a:p>
          <a:p>
            <a:endParaRPr lang="en-GB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574C6CF-7655-C54F-869A-EA177D1E2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Projektledning från grunden; Bo Tonnquist; SanomaUtbildning; 2020</a:t>
            </a:r>
          </a:p>
        </p:txBody>
      </p:sp>
    </p:spTree>
    <p:extLst>
      <p:ext uri="{BB962C8B-B14F-4D97-AF65-F5344CB8AC3E}">
        <p14:creationId xmlns:p14="http://schemas.microsoft.com/office/powerpoint/2010/main" val="1580654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D7F84EB5-B58C-6C4B-B277-A1FD40512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44420"/>
            <a:ext cx="6858000" cy="2769161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C5FC89F3-7BCE-044E-963B-367451156E3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/>
              <a:t>Projektledning, Bo Tonnquist, 2021</a:t>
            </a:r>
          </a:p>
        </p:txBody>
      </p:sp>
    </p:spTree>
    <p:extLst>
      <p:ext uri="{BB962C8B-B14F-4D97-AF65-F5344CB8AC3E}">
        <p14:creationId xmlns:p14="http://schemas.microsoft.com/office/powerpoint/2010/main" val="3588441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F73F1CD8-11FD-EC4C-9FA4-AF63CD366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6. </a:t>
            </a:r>
            <a:r>
              <a:rPr lang="en-GB" dirty="0" err="1"/>
              <a:t>Intressenter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kommunikation</a:t>
            </a:r>
            <a:endParaRPr lang="en-GB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B117293-524D-3743-B384-A70F9CA0F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err="1"/>
              <a:t>Vad</a:t>
            </a:r>
            <a:r>
              <a:rPr lang="en-GB" dirty="0"/>
              <a:t> </a:t>
            </a:r>
            <a:r>
              <a:rPr lang="en-GB" dirty="0" err="1"/>
              <a:t>är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intressent</a:t>
            </a:r>
            <a:r>
              <a:rPr lang="en-GB" dirty="0"/>
              <a:t>?</a:t>
            </a:r>
            <a:endParaRPr lang="sv-SE" dirty="0"/>
          </a:p>
          <a:p>
            <a:pPr lvl="0"/>
            <a:r>
              <a:rPr lang="sv-SE" dirty="0"/>
              <a:t>Hur man kartlägger och analyserar intressenter</a:t>
            </a:r>
          </a:p>
          <a:p>
            <a:pPr lvl="0"/>
            <a:r>
              <a:rPr lang="sv-SE" dirty="0"/>
              <a:t>Kommunikationsprocessen</a:t>
            </a:r>
          </a:p>
          <a:p>
            <a:pPr lvl="0"/>
            <a:r>
              <a:rPr lang="sv-SE" dirty="0"/>
              <a:t>Syftet med kommunikationsplanen</a:t>
            </a:r>
          </a:p>
          <a:p>
            <a:pPr lvl="0"/>
            <a:r>
              <a:rPr lang="sv-SE" dirty="0"/>
              <a:t>Planera och genomför möten</a:t>
            </a:r>
          </a:p>
          <a:p>
            <a:endParaRPr lang="en-GB" dirty="0"/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62D8784B-8A3D-DA41-8B8C-A45781E08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Projektledning från grunden; Bo Tonnquist; SanomaUtbildning; 2020</a:t>
            </a:r>
          </a:p>
        </p:txBody>
      </p:sp>
    </p:spTree>
    <p:extLst>
      <p:ext uri="{BB962C8B-B14F-4D97-AF65-F5344CB8AC3E}">
        <p14:creationId xmlns:p14="http://schemas.microsoft.com/office/powerpoint/2010/main" val="1616429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8A30D64C-7F07-3C41-8190-BF9CD5DEC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5EE8C4DF-A172-BB48-A2FC-112D802C6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24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69556B0-08D9-144B-8C68-F1CC9AD59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80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54553DA-B8B3-7D46-A4BE-1D7846F1E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37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8BDEFD0-9347-A44C-BB80-CEC372A8A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30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21D99884-2447-F240-9F29-CD82E9D37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7. </a:t>
            </a:r>
            <a:r>
              <a:rPr lang="en-GB" dirty="0" err="1"/>
              <a:t>Aktivitetsplanering</a:t>
            </a:r>
            <a:endParaRPr lang="en-GB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06F4E3B-360E-8945-BCB5-245DDB551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/>
              <a:t>Projektplanens syfte och innehåll</a:t>
            </a:r>
          </a:p>
          <a:p>
            <a:pPr lvl="0"/>
            <a:r>
              <a:rPr lang="sv-SE" dirty="0"/>
              <a:t>Stegen i planeringskedjan</a:t>
            </a:r>
          </a:p>
          <a:p>
            <a:pPr lvl="0"/>
            <a:r>
              <a:rPr lang="sv-SE" dirty="0"/>
              <a:t>Metoder för att bedöma tidsåtgång och resursbehov</a:t>
            </a:r>
          </a:p>
          <a:p>
            <a:endParaRPr lang="en-GB" dirty="0"/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BE551174-2530-A940-A324-63369E7C6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Projektledning från grunden; Bo Tonnquist; SanomaUtbildning; 2020</a:t>
            </a:r>
          </a:p>
        </p:txBody>
      </p:sp>
    </p:spTree>
    <p:extLst>
      <p:ext uri="{BB962C8B-B14F-4D97-AF65-F5344CB8AC3E}">
        <p14:creationId xmlns:p14="http://schemas.microsoft.com/office/powerpoint/2010/main" val="930480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3992C52-6414-AA41-9BE0-C30963EBA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29A65B62-1C9A-7147-9F6F-AB103016A05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/>
              <a:t>Projektledning, Bo Tonnquist, 2021</a:t>
            </a:r>
          </a:p>
        </p:txBody>
      </p:sp>
    </p:spTree>
    <p:extLst>
      <p:ext uri="{BB962C8B-B14F-4D97-AF65-F5344CB8AC3E}">
        <p14:creationId xmlns:p14="http://schemas.microsoft.com/office/powerpoint/2010/main" val="31696595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F2CADEED-5249-CE4F-8B27-A3A4E87AD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1649EA76-F52D-D04F-A8F4-AAEC291AB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13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F4AF74B-4E57-5244-B24B-5C04B73C7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97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659F3AC-916E-F640-8393-B65AF4336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968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DA6D0079-79B2-C14B-98DC-3F3F8B4DB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8. </a:t>
            </a:r>
            <a:r>
              <a:rPr lang="en-GB" dirty="0" err="1"/>
              <a:t>Tidsplanen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resursplanering</a:t>
            </a:r>
            <a:endParaRPr lang="en-GB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78B4FF1-E9E1-4D44-808B-E4B859659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/>
              <a:t>Hur man skapar en användbar tidsplan</a:t>
            </a:r>
          </a:p>
          <a:p>
            <a:pPr lvl="0"/>
            <a:r>
              <a:rPr lang="sv-SE" dirty="0"/>
              <a:t>Resursplanering </a:t>
            </a:r>
          </a:p>
          <a:p>
            <a:pPr lvl="0"/>
            <a:r>
              <a:rPr lang="sv-SE" dirty="0"/>
              <a:t>Schemajustering</a:t>
            </a:r>
          </a:p>
          <a:p>
            <a:endParaRPr lang="en-GB" dirty="0"/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13213A1C-AD79-4A4C-91C0-3896C7739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Projektledning från grunden; Bo Tonnquist; SanomaUtbildning; 2020</a:t>
            </a:r>
          </a:p>
        </p:txBody>
      </p:sp>
    </p:spTree>
    <p:extLst>
      <p:ext uri="{BB962C8B-B14F-4D97-AF65-F5344CB8AC3E}">
        <p14:creationId xmlns:p14="http://schemas.microsoft.com/office/powerpoint/2010/main" val="1820439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3F781037-3C72-F646-85A5-B057BE103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7EA5F14B-598D-8B40-B24A-15331D1A6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405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434E6AB-2BBE-024E-87B2-6EB696F00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160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67FC5D9-FF62-3F43-928D-EE29C0548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499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D013215-4C77-554B-A811-0BB61AD3A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50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39B72045-3028-BF44-A6F7-91C5A8578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9. </a:t>
            </a:r>
            <a:r>
              <a:rPr lang="en-GB" dirty="0" err="1"/>
              <a:t>Kalkylering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budget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21F5088-FCCF-604B-AD78-F7C8448E4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/>
              <a:t>Projektbudgeten</a:t>
            </a:r>
          </a:p>
          <a:p>
            <a:pPr lvl="0"/>
            <a:r>
              <a:rPr lang="sv-SE" dirty="0"/>
              <a:t>Olika kostnader i projekt</a:t>
            </a:r>
          </a:p>
          <a:p>
            <a:pPr lvl="0"/>
            <a:r>
              <a:rPr lang="sv-SE" dirty="0"/>
              <a:t>Skillnaden mellan självkostnads- och bidragskalkylen</a:t>
            </a:r>
          </a:p>
          <a:p>
            <a:pPr lvl="0"/>
            <a:r>
              <a:rPr lang="sv-SE" dirty="0"/>
              <a:t>Periodiserad förkalkyl</a:t>
            </a:r>
          </a:p>
          <a:p>
            <a:pPr lvl="0"/>
            <a:r>
              <a:rPr lang="sv-SE" dirty="0"/>
              <a:t>Vinsten av att ha koll på kassaflödet</a:t>
            </a:r>
          </a:p>
          <a:p>
            <a:endParaRPr lang="en-GB" dirty="0"/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C9934C6-6887-BD43-9154-42DD78C34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Projektledning från grunden; Bo Tonnquist; SanomaUtbildning; 2020</a:t>
            </a:r>
          </a:p>
        </p:txBody>
      </p:sp>
    </p:spTree>
    <p:extLst>
      <p:ext uri="{BB962C8B-B14F-4D97-AF65-F5344CB8AC3E}">
        <p14:creationId xmlns:p14="http://schemas.microsoft.com/office/powerpoint/2010/main" val="6232910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946B681-C35D-F849-91D4-246D64EFE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3" y="59725"/>
            <a:ext cx="9012193" cy="675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956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C9A1758-AEA5-C648-B5FE-CBE80B67C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405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18EA6AD-CA12-B346-94F2-371131DC0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557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8BC141C7-C42C-EA41-A216-75F740ED0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10. Risker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åtgärdsplanering</a:t>
            </a:r>
            <a:endParaRPr lang="en-GB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2C201BC-4ECF-6D49-BA84-9686EED07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/>
              <a:t>Vad menas med en risk?</a:t>
            </a:r>
          </a:p>
          <a:p>
            <a:pPr lvl="0"/>
            <a:r>
              <a:rPr lang="sv-SE" dirty="0"/>
              <a:t>Vilka delar ingår i riskhantering?</a:t>
            </a:r>
          </a:p>
          <a:p>
            <a:pPr lvl="0"/>
            <a:r>
              <a:rPr lang="sv-SE" dirty="0"/>
              <a:t>Miniriskmetoden</a:t>
            </a:r>
          </a:p>
          <a:p>
            <a:pPr lvl="0"/>
            <a:r>
              <a:rPr lang="sv-SE" dirty="0"/>
              <a:t>Åtgärder för att bemöta och hantera risker</a:t>
            </a:r>
          </a:p>
          <a:p>
            <a:endParaRPr lang="en-GB" dirty="0"/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7352A1BD-63DB-714C-9B61-07EBB5736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Projektledning från grunden; Bo Tonnquist; SanomaUtbildning; 2020</a:t>
            </a:r>
          </a:p>
        </p:txBody>
      </p:sp>
    </p:spTree>
    <p:extLst>
      <p:ext uri="{BB962C8B-B14F-4D97-AF65-F5344CB8AC3E}">
        <p14:creationId xmlns:p14="http://schemas.microsoft.com/office/powerpoint/2010/main" val="2882483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900B398-74D5-B945-944B-8A6642BDB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754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1FCAD17-F034-614B-996E-5C1159D87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755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5D51901-7BD8-7E4A-B301-FE586F376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59"/>
            <a:ext cx="9146747" cy="686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555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30706EBC-C6E2-444A-A2D6-B32FFAC04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11. </a:t>
            </a:r>
            <a:r>
              <a:rPr lang="en-GB" dirty="0" err="1"/>
              <a:t>Genomföra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avsluta</a:t>
            </a:r>
            <a:r>
              <a:rPr lang="en-GB" dirty="0"/>
              <a:t> </a:t>
            </a:r>
            <a:r>
              <a:rPr lang="en-GB" dirty="0" err="1"/>
              <a:t>projekt</a:t>
            </a:r>
            <a:endParaRPr lang="en-GB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0A23679-39AE-9E42-9892-EAD982135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sv-SE" dirty="0"/>
              <a:t>Löpande uppföljning</a:t>
            </a:r>
          </a:p>
          <a:p>
            <a:pPr lvl="0"/>
            <a:r>
              <a:rPr lang="sv-SE" dirty="0"/>
              <a:t>Hantera risker, ändring och intressenter</a:t>
            </a:r>
          </a:p>
          <a:p>
            <a:pPr lvl="0"/>
            <a:r>
              <a:rPr lang="sv-SE" dirty="0"/>
              <a:t>Implementera och börja använda resultatet</a:t>
            </a:r>
          </a:p>
          <a:p>
            <a:pPr lvl="0"/>
            <a:r>
              <a:rPr lang="sv-SE" dirty="0"/>
              <a:t>En leverans eller flera leveranser</a:t>
            </a:r>
          </a:p>
          <a:p>
            <a:pPr lvl="0"/>
            <a:r>
              <a:rPr lang="sv-SE" dirty="0"/>
              <a:t>Hur projektet överlämnas </a:t>
            </a:r>
          </a:p>
          <a:p>
            <a:pPr lvl="0"/>
            <a:r>
              <a:rPr lang="sv-SE" dirty="0"/>
              <a:t>Utvärdering av projektet</a:t>
            </a:r>
          </a:p>
          <a:p>
            <a:pPr lvl="0"/>
            <a:r>
              <a:rPr lang="sv-SE" dirty="0" err="1"/>
              <a:t>Lessons</a:t>
            </a:r>
            <a:r>
              <a:rPr lang="sv-SE" dirty="0"/>
              <a:t> </a:t>
            </a:r>
            <a:r>
              <a:rPr lang="sv-SE" dirty="0" err="1"/>
              <a:t>learned</a:t>
            </a:r>
            <a:endParaRPr lang="sv-SE" dirty="0"/>
          </a:p>
          <a:p>
            <a:pPr lvl="0"/>
            <a:r>
              <a:rPr lang="sv-SE" dirty="0"/>
              <a:t>Avveckla projektgruppen</a:t>
            </a:r>
          </a:p>
          <a:p>
            <a:pPr lvl="0"/>
            <a:r>
              <a:rPr lang="sv-SE" dirty="0"/>
              <a:t>Nyttorealisering</a:t>
            </a:r>
          </a:p>
          <a:p>
            <a:endParaRPr lang="en-GB" dirty="0"/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EFEFD936-ACE1-C844-BE35-696A32991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Projektledning från grunden; Bo Tonnquist; SanomaUtbildning; 2020</a:t>
            </a:r>
          </a:p>
        </p:txBody>
      </p:sp>
    </p:spTree>
    <p:extLst>
      <p:ext uri="{BB962C8B-B14F-4D97-AF65-F5344CB8AC3E}">
        <p14:creationId xmlns:p14="http://schemas.microsoft.com/office/powerpoint/2010/main" val="40054078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7955130-99E5-8142-8A34-B49A961E6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86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0A2D8EB-A423-5A49-B518-2EE2E33A6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150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BC885F1-9EEC-844C-804E-21DEB6C59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38" y="-823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413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B9B15321-9F23-DA44-A670-4A46F5218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12. </a:t>
            </a:r>
            <a:r>
              <a:rPr lang="en-GB" dirty="0" err="1"/>
              <a:t>Självstyrande</a:t>
            </a:r>
            <a:r>
              <a:rPr lang="en-GB" dirty="0"/>
              <a:t> team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projektgrupp</a:t>
            </a:r>
            <a:endParaRPr lang="en-GB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4F97CB9-9FCE-B947-BB0A-D5D900E8D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/>
              <a:t>Skillnaden mellan en grupp och ett team</a:t>
            </a:r>
          </a:p>
          <a:p>
            <a:pPr lvl="0"/>
            <a:r>
              <a:rPr lang="sv-SE" dirty="0"/>
              <a:t>Grupprocessen</a:t>
            </a:r>
          </a:p>
          <a:p>
            <a:pPr lvl="0"/>
            <a:r>
              <a:rPr lang="sv-SE" dirty="0"/>
              <a:t>Beteendestilar</a:t>
            </a:r>
          </a:p>
          <a:p>
            <a:pPr lvl="0"/>
            <a:r>
              <a:rPr lang="sv-SE" dirty="0"/>
              <a:t>Distribuerade projekt</a:t>
            </a:r>
          </a:p>
          <a:p>
            <a:pPr lvl="0"/>
            <a:r>
              <a:rPr lang="sv-SE" dirty="0"/>
              <a:t>Kompetensutveckling i projekten</a:t>
            </a:r>
          </a:p>
          <a:p>
            <a:endParaRPr lang="en-GB" dirty="0"/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2F21FC57-09A7-0E49-B26D-1C331D090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Projektledning från grunden; Bo Tonnquist; SanomaUtbildning; 2020</a:t>
            </a:r>
          </a:p>
        </p:txBody>
      </p:sp>
    </p:spTree>
    <p:extLst>
      <p:ext uri="{BB962C8B-B14F-4D97-AF65-F5344CB8AC3E}">
        <p14:creationId xmlns:p14="http://schemas.microsoft.com/office/powerpoint/2010/main" val="41744839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526CA34-5AE6-3043-B9D3-4ED14DF46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179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3B11DCA-DD5F-5B4A-A987-4E9B97726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091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2DA487B-C37E-7842-893A-7BF4FE543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89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77F3DAB2-45B2-CA46-B6A1-51CC7A352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</a:t>
            </a:r>
            <a:r>
              <a:rPr lang="en-GB" dirty="0" err="1"/>
              <a:t>Projektmodellen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roller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EACF96F-1D08-9748-B57E-A17FB55D7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err="1"/>
              <a:t>Vad</a:t>
            </a:r>
            <a:r>
              <a:rPr lang="en-GB" dirty="0"/>
              <a:t> </a:t>
            </a:r>
            <a:r>
              <a:rPr lang="en-GB" dirty="0" err="1"/>
              <a:t>är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projektmodell</a:t>
            </a:r>
            <a:r>
              <a:rPr lang="en-GB" dirty="0"/>
              <a:t>?</a:t>
            </a:r>
            <a:endParaRPr lang="sv-SE" dirty="0"/>
          </a:p>
          <a:p>
            <a:pPr lvl="0"/>
            <a:r>
              <a:rPr lang="en-GB" dirty="0" err="1"/>
              <a:t>Projektprocessens</a:t>
            </a:r>
            <a:r>
              <a:rPr lang="en-GB" dirty="0"/>
              <a:t> </a:t>
            </a:r>
            <a:r>
              <a:rPr lang="en-GB" dirty="0" err="1"/>
              <a:t>faser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beslutspunkter</a:t>
            </a:r>
            <a:endParaRPr lang="sv-SE" dirty="0"/>
          </a:p>
          <a:p>
            <a:pPr lvl="0"/>
            <a:r>
              <a:rPr lang="en-GB" dirty="0" err="1"/>
              <a:t>Projektets</a:t>
            </a:r>
            <a:r>
              <a:rPr lang="en-GB" dirty="0"/>
              <a:t> </a:t>
            </a:r>
            <a:r>
              <a:rPr lang="en-GB" dirty="0" err="1"/>
              <a:t>styrdokument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mallar</a:t>
            </a:r>
            <a:endParaRPr lang="sv-SE" dirty="0"/>
          </a:p>
          <a:p>
            <a:pPr lvl="0"/>
            <a:r>
              <a:rPr lang="en-GB" dirty="0" err="1"/>
              <a:t>Rollerna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projektets</a:t>
            </a:r>
            <a:r>
              <a:rPr lang="en-GB" dirty="0"/>
              <a:t> organisation</a:t>
            </a:r>
            <a:endParaRPr lang="sv-SE" dirty="0"/>
          </a:p>
          <a:p>
            <a:endParaRPr lang="en-GB" dirty="0"/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F6C5DFAC-870A-634F-9C52-A783B1DF5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Projektledning från grunden; Bo Tonnquist; SanomaUtbildning; 2020</a:t>
            </a:r>
          </a:p>
        </p:txBody>
      </p:sp>
    </p:spTree>
    <p:extLst>
      <p:ext uri="{BB962C8B-B14F-4D97-AF65-F5344CB8AC3E}">
        <p14:creationId xmlns:p14="http://schemas.microsoft.com/office/powerpoint/2010/main" val="12197428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9995B5BD-F9DA-064E-AFA6-5171494D9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13. </a:t>
            </a:r>
            <a:r>
              <a:rPr lang="en-GB" dirty="0" err="1"/>
              <a:t>Ledarskap</a:t>
            </a:r>
            <a:endParaRPr lang="en-GB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2F8F841-2FBB-F744-B69A-82250980C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err="1"/>
              <a:t>Skillnaden</a:t>
            </a:r>
            <a:r>
              <a:rPr lang="en-GB" dirty="0"/>
              <a:t> </a:t>
            </a:r>
            <a:r>
              <a:rPr lang="en-GB" dirty="0" err="1"/>
              <a:t>mellan</a:t>
            </a:r>
            <a:r>
              <a:rPr lang="en-GB" dirty="0"/>
              <a:t> chef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ledare</a:t>
            </a:r>
            <a:endParaRPr lang="sv-SE" dirty="0"/>
          </a:p>
          <a:p>
            <a:pPr lvl="0"/>
            <a:r>
              <a:rPr lang="en-GB" dirty="0" err="1"/>
              <a:t>Vad</a:t>
            </a:r>
            <a:r>
              <a:rPr lang="en-GB" dirty="0"/>
              <a:t> </a:t>
            </a:r>
            <a:r>
              <a:rPr lang="en-GB" dirty="0" err="1"/>
              <a:t>motiverar</a:t>
            </a:r>
            <a:r>
              <a:rPr lang="en-GB" dirty="0"/>
              <a:t> </a:t>
            </a:r>
            <a:r>
              <a:rPr lang="en-GB" dirty="0" err="1"/>
              <a:t>oss</a:t>
            </a:r>
            <a:r>
              <a:rPr lang="en-GB" dirty="0"/>
              <a:t>?</a:t>
            </a:r>
            <a:endParaRPr lang="sv-SE" dirty="0"/>
          </a:p>
          <a:p>
            <a:pPr lvl="0"/>
            <a:r>
              <a:rPr lang="en-GB" dirty="0" err="1"/>
              <a:t>Konsten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delegera</a:t>
            </a:r>
            <a:endParaRPr lang="sv-SE" dirty="0"/>
          </a:p>
          <a:p>
            <a:pPr lvl="0"/>
            <a:r>
              <a:rPr lang="en-GB" dirty="0" err="1"/>
              <a:t>Situationsanpassat</a:t>
            </a:r>
            <a:r>
              <a:rPr lang="en-GB" dirty="0"/>
              <a:t> </a:t>
            </a:r>
            <a:r>
              <a:rPr lang="en-GB" dirty="0" err="1"/>
              <a:t>ledarskap</a:t>
            </a:r>
            <a:endParaRPr lang="sv-SE" dirty="0"/>
          </a:p>
          <a:p>
            <a:pPr lvl="0"/>
            <a:r>
              <a:rPr lang="sv-SE" dirty="0"/>
              <a:t>Ge och ta emot feedback</a:t>
            </a:r>
          </a:p>
          <a:p>
            <a:pPr lvl="0"/>
            <a:r>
              <a:rPr lang="sv-SE" dirty="0"/>
              <a:t>Hantera konflikter</a:t>
            </a:r>
          </a:p>
          <a:p>
            <a:endParaRPr lang="en-GB" dirty="0"/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ED61A0BA-D0B2-AA43-A956-1931F8DCC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Projektledning från grunden; Bo Tonnquist; SanomaUtbildning; 2020</a:t>
            </a:r>
          </a:p>
        </p:txBody>
      </p:sp>
    </p:spTree>
    <p:extLst>
      <p:ext uri="{BB962C8B-B14F-4D97-AF65-F5344CB8AC3E}">
        <p14:creationId xmlns:p14="http://schemas.microsoft.com/office/powerpoint/2010/main" val="34421278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3BBB468-1063-BA45-A59F-C572FCBE4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151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01F6233-AB56-A141-89B5-376C00DDD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824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0974DBB-91E5-C942-B810-7753D5D64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368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7D234ED6-7670-D448-B67E-F8BB42455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14. </a:t>
            </a:r>
            <a:r>
              <a:rPr lang="en-GB" dirty="0" err="1"/>
              <a:t>Agila</a:t>
            </a:r>
            <a:r>
              <a:rPr lang="en-GB" dirty="0"/>
              <a:t> </a:t>
            </a:r>
            <a:r>
              <a:rPr lang="en-GB" dirty="0" err="1"/>
              <a:t>arbetssätt</a:t>
            </a:r>
            <a:endParaRPr lang="en-GB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C0972F3-71E6-5543-B485-17E0D5E3B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/>
              <a:t>Det </a:t>
            </a:r>
            <a:r>
              <a:rPr lang="sv-SE" dirty="0" err="1"/>
              <a:t>agila</a:t>
            </a:r>
            <a:r>
              <a:rPr lang="sv-SE" dirty="0"/>
              <a:t> manifestet</a:t>
            </a:r>
          </a:p>
          <a:p>
            <a:pPr lvl="0"/>
            <a:r>
              <a:rPr lang="en-GB" dirty="0" err="1"/>
              <a:t>Agila</a:t>
            </a:r>
            <a:r>
              <a:rPr lang="en-GB" dirty="0"/>
              <a:t> </a:t>
            </a:r>
            <a:r>
              <a:rPr lang="en-GB" dirty="0" err="1"/>
              <a:t>metoder</a:t>
            </a:r>
            <a:endParaRPr lang="sv-SE" dirty="0"/>
          </a:p>
          <a:p>
            <a:pPr lvl="0"/>
            <a:r>
              <a:rPr lang="en-GB" dirty="0" err="1"/>
              <a:t>Inkrementell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iterativ</a:t>
            </a:r>
            <a:r>
              <a:rPr lang="en-GB" dirty="0"/>
              <a:t> </a:t>
            </a:r>
            <a:r>
              <a:rPr lang="en-GB" dirty="0" err="1"/>
              <a:t>utveckling</a:t>
            </a:r>
            <a:endParaRPr lang="sv-SE" dirty="0"/>
          </a:p>
          <a:p>
            <a:pPr lvl="0"/>
            <a:r>
              <a:rPr lang="en-GB" dirty="0" err="1"/>
              <a:t>Agila</a:t>
            </a:r>
            <a:r>
              <a:rPr lang="en-GB" dirty="0"/>
              <a:t> roller</a:t>
            </a:r>
            <a:endParaRPr lang="sv-SE" dirty="0"/>
          </a:p>
          <a:p>
            <a:endParaRPr lang="en-GB" dirty="0"/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A7500B7F-B51A-4947-9AFA-D0656E805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Projektledning från grunden; Bo Tonnquist; SanomaUtbildning; 2020</a:t>
            </a:r>
          </a:p>
        </p:txBody>
      </p:sp>
    </p:spTree>
    <p:extLst>
      <p:ext uri="{BB962C8B-B14F-4D97-AF65-F5344CB8AC3E}">
        <p14:creationId xmlns:p14="http://schemas.microsoft.com/office/powerpoint/2010/main" val="11370265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A367016-951A-644A-AB85-08F360C2A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389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0B1284B-8C0C-1A46-B1F4-40F34907B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027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5DE7706-AF65-3545-B84F-2C1AA0715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753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A4FEBF4-850C-704B-B832-12F232ABE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903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27CE231-C906-7A41-B883-458676F03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28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objekt 49">
            <a:extLst>
              <a:ext uri="{FF2B5EF4-FFF2-40B4-BE49-F238E27FC236}">
                <a16:creationId xmlns:a16="http://schemas.microsoft.com/office/drawing/2014/main" id="{5C1CA8B7-46B0-0043-9A93-08B514226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89049"/>
            <a:ext cx="6858000" cy="3679903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57032481-A7F7-0D49-AFB7-68B65FFA317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/>
              <a:t>Projektledning, Bo Tonnquist, 2021</a:t>
            </a:r>
          </a:p>
        </p:txBody>
      </p:sp>
    </p:spTree>
    <p:extLst>
      <p:ext uri="{BB962C8B-B14F-4D97-AF65-F5344CB8AC3E}">
        <p14:creationId xmlns:p14="http://schemas.microsoft.com/office/powerpoint/2010/main" val="2242005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6BB47F01-E38B-DA4B-9488-B085FDB99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15. </a:t>
            </a:r>
            <a:r>
              <a:rPr lang="en-GB" dirty="0" err="1"/>
              <a:t>Agil</a:t>
            </a:r>
            <a:r>
              <a:rPr lang="en-GB" dirty="0"/>
              <a:t> </a:t>
            </a:r>
            <a:r>
              <a:rPr lang="en-GB" dirty="0" err="1"/>
              <a:t>projektledning</a:t>
            </a:r>
            <a:endParaRPr lang="en-GB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35B632B-D4D3-3643-BB5E-AB9F53723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err="1"/>
              <a:t>Planera</a:t>
            </a:r>
            <a:r>
              <a:rPr lang="en-GB" dirty="0"/>
              <a:t> </a:t>
            </a:r>
            <a:r>
              <a:rPr lang="en-GB" dirty="0" err="1"/>
              <a:t>agila</a:t>
            </a:r>
            <a:r>
              <a:rPr lang="en-GB" dirty="0"/>
              <a:t> </a:t>
            </a:r>
            <a:r>
              <a:rPr lang="en-GB" dirty="0" err="1"/>
              <a:t>projekt</a:t>
            </a:r>
            <a:endParaRPr lang="sv-SE" dirty="0"/>
          </a:p>
          <a:p>
            <a:pPr lvl="0"/>
            <a:r>
              <a:rPr lang="en-GB" dirty="0" err="1"/>
              <a:t>Sprintplanering</a:t>
            </a:r>
            <a:endParaRPr lang="sv-SE" dirty="0"/>
          </a:p>
          <a:p>
            <a:pPr lvl="0"/>
            <a:r>
              <a:rPr lang="en-GB" dirty="0" err="1"/>
              <a:t>WiP</a:t>
            </a:r>
            <a:r>
              <a:rPr lang="en-GB" dirty="0"/>
              <a:t>-limits</a:t>
            </a:r>
            <a:endParaRPr lang="sv-SE" dirty="0"/>
          </a:p>
          <a:p>
            <a:pPr lvl="0"/>
            <a:r>
              <a:rPr lang="en-GB" dirty="0" err="1"/>
              <a:t>Synkroniserig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flera</a:t>
            </a:r>
            <a:r>
              <a:rPr lang="en-GB" dirty="0"/>
              <a:t> team</a:t>
            </a:r>
            <a:endParaRPr lang="sv-SE" dirty="0"/>
          </a:p>
          <a:p>
            <a:pPr lvl="0"/>
            <a:r>
              <a:rPr lang="en-GB" dirty="0" err="1"/>
              <a:t>Löpande</a:t>
            </a:r>
            <a:r>
              <a:rPr lang="en-GB" dirty="0"/>
              <a:t> </a:t>
            </a:r>
            <a:r>
              <a:rPr lang="en-GB" dirty="0" err="1"/>
              <a:t>uppföljning</a:t>
            </a:r>
            <a:r>
              <a:rPr lang="en-GB" dirty="0"/>
              <a:t> med Kanban</a:t>
            </a:r>
            <a:endParaRPr lang="sv-SE" dirty="0"/>
          </a:p>
          <a:p>
            <a:pPr lvl="0"/>
            <a:r>
              <a:rPr lang="en-GB" dirty="0"/>
              <a:t>Burn-down chart</a:t>
            </a:r>
            <a:endParaRPr lang="sv-SE" dirty="0"/>
          </a:p>
          <a:p>
            <a:pPr lvl="0"/>
            <a:r>
              <a:rPr lang="en-GB" dirty="0" err="1"/>
              <a:t>Sömlös</a:t>
            </a:r>
            <a:r>
              <a:rPr lang="en-GB" dirty="0"/>
              <a:t> </a:t>
            </a:r>
            <a:r>
              <a:rPr lang="en-GB" dirty="0" err="1"/>
              <a:t>utveckling</a:t>
            </a:r>
            <a:r>
              <a:rPr lang="en-GB" dirty="0"/>
              <a:t> med DevOps</a:t>
            </a:r>
            <a:endParaRPr lang="sv-SE" dirty="0"/>
          </a:p>
          <a:p>
            <a:endParaRPr lang="en-GB" dirty="0"/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2D52C58F-019E-FC48-8EC1-C0FCD89D4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Projektledning från grunden; Bo Tonnquist; SanomaUtbildning; 2020</a:t>
            </a:r>
          </a:p>
        </p:txBody>
      </p:sp>
    </p:spTree>
    <p:extLst>
      <p:ext uri="{BB962C8B-B14F-4D97-AF65-F5344CB8AC3E}">
        <p14:creationId xmlns:p14="http://schemas.microsoft.com/office/powerpoint/2010/main" val="18725381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E3CC6F1-707B-0A40-B3C9-B90A8BEF5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3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074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D6C3693-2B82-1947-A3ED-287DF0487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141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10BE241-6D82-334D-B247-112A93854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735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815F6DC-96CC-B44B-A9F6-661A48A80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3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5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8FDF64F-B30C-5A40-BD11-4054CD6E1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61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02686934-C7F9-BB4A-8AB8-EAEE589B6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</a:t>
            </a:r>
            <a:r>
              <a:rPr lang="en-GB" dirty="0" err="1"/>
              <a:t>Idé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initiering</a:t>
            </a:r>
            <a:endParaRPr lang="en-GB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B2D8DA5-D6A4-5747-9A68-3811BB103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/>
              <a:t>Hur man prioriterar och väljer projekt</a:t>
            </a:r>
          </a:p>
          <a:p>
            <a:pPr lvl="0"/>
            <a:r>
              <a:rPr lang="sv-SE" dirty="0"/>
              <a:t>Syftet med bakgrundsbeskrivningen</a:t>
            </a:r>
          </a:p>
          <a:p>
            <a:pPr lvl="0"/>
            <a:r>
              <a:rPr lang="sv-SE" dirty="0"/>
              <a:t>Hur man formulerar syfte och mål</a:t>
            </a:r>
          </a:p>
          <a:p>
            <a:pPr lvl="0"/>
            <a:r>
              <a:rPr lang="sv-SE" dirty="0"/>
              <a:t>Projekttriangeln och styrparametrarna</a:t>
            </a:r>
          </a:p>
          <a:p>
            <a:endParaRPr lang="en-GB" dirty="0"/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0EB6093D-AD4B-D349-AF92-D828A9D28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Projektledning från grunden; Bo Tonnquist; SanomaUtbildning; 2020</a:t>
            </a:r>
          </a:p>
        </p:txBody>
      </p:sp>
    </p:spTree>
    <p:extLst>
      <p:ext uri="{BB962C8B-B14F-4D97-AF65-F5344CB8AC3E}">
        <p14:creationId xmlns:p14="http://schemas.microsoft.com/office/powerpoint/2010/main" val="3769439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2796726" y="2669880"/>
            <a:ext cx="439081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100" dirty="0"/>
              <a:t>Syfte</a:t>
            </a:r>
          </a:p>
          <a:p>
            <a:pPr marL="342900" indent="-342900">
              <a:buFont typeface="Arial"/>
              <a:buChar char="•"/>
            </a:pPr>
            <a:r>
              <a:rPr lang="sv-SE" sz="2100" dirty="0"/>
              <a:t>Effektmål</a:t>
            </a:r>
          </a:p>
          <a:p>
            <a:pPr marL="342900" indent="-342900">
              <a:buFont typeface="Arial"/>
              <a:buChar char="•"/>
            </a:pPr>
            <a:r>
              <a:rPr lang="sv-SE" sz="2100" dirty="0"/>
              <a:t>Nyttan projektets resultat ska skapa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7302D573-C2E0-6D4C-80B3-79996F70AB74}"/>
              </a:ext>
            </a:extLst>
          </p:cNvPr>
          <p:cNvSpPr txBox="1"/>
          <p:nvPr/>
        </p:nvSpPr>
        <p:spPr>
          <a:xfrm>
            <a:off x="2796726" y="3917520"/>
            <a:ext cx="40301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100" dirty="0"/>
              <a:t>Mål</a:t>
            </a:r>
          </a:p>
          <a:p>
            <a:pPr marL="342900" indent="-342900">
              <a:buFont typeface="Arial"/>
              <a:buChar char="•"/>
            </a:pPr>
            <a:r>
              <a:rPr lang="sv-SE" sz="2100" dirty="0"/>
              <a:t>Projektmål</a:t>
            </a:r>
          </a:p>
          <a:p>
            <a:pPr marL="342900" indent="-342900">
              <a:buFont typeface="Arial"/>
              <a:buChar char="•"/>
            </a:pPr>
            <a:r>
              <a:rPr lang="sv-SE" sz="2100" dirty="0"/>
              <a:t>Resultatet projektet ska ta fram</a:t>
            </a:r>
          </a:p>
          <a:p>
            <a:pPr marL="342900" indent="-342900">
              <a:buFont typeface="Arial"/>
              <a:buChar char="•"/>
            </a:pPr>
            <a:r>
              <a:rPr lang="sv-SE" sz="2100" dirty="0"/>
              <a:t>Leveransen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7D466294-1DCB-DB4A-84C2-63210C4029F6}"/>
              </a:ext>
            </a:extLst>
          </p:cNvPr>
          <p:cNvSpPr txBox="1"/>
          <p:nvPr/>
        </p:nvSpPr>
        <p:spPr>
          <a:xfrm rot="19713842">
            <a:off x="1567502" y="2577548"/>
            <a:ext cx="1097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</a:rPr>
              <a:t>Varför</a:t>
            </a:r>
            <a:r>
              <a:rPr lang="en-GB" sz="2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1B8A0B9-0CC3-B940-A62D-F1142DA91048}"/>
              </a:ext>
            </a:extLst>
          </p:cNvPr>
          <p:cNvSpPr txBox="1"/>
          <p:nvPr/>
        </p:nvSpPr>
        <p:spPr>
          <a:xfrm rot="19516813">
            <a:off x="1687656" y="4060321"/>
            <a:ext cx="794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</a:rPr>
              <a:t>Vad</a:t>
            </a:r>
            <a:r>
              <a:rPr lang="en-GB" sz="2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Rubrik 5">
            <a:extLst>
              <a:ext uri="{FF2B5EF4-FFF2-40B4-BE49-F238E27FC236}">
                <a16:creationId xmlns:a16="http://schemas.microsoft.com/office/drawing/2014/main" id="{AE9F6C31-374F-4D40-9806-F66B7EC72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/>
          <a:lstStyle/>
          <a:p>
            <a:r>
              <a:rPr lang="en-GB" dirty="0" err="1"/>
              <a:t>Syfte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mål</a:t>
            </a:r>
            <a:endParaRPr lang="en-GB" dirty="0"/>
          </a:p>
        </p:txBody>
      </p:sp>
      <p:sp>
        <p:nvSpPr>
          <p:cNvPr id="10" name="Platshållare för sidfot 9">
            <a:extLst>
              <a:ext uri="{FF2B5EF4-FFF2-40B4-BE49-F238E27FC236}">
                <a16:creationId xmlns:a16="http://schemas.microsoft.com/office/drawing/2014/main" id="{3490D224-CFF4-E54B-8F82-3E92FA7E337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ctr"/>
            <a:r>
              <a:rPr lang="en-US"/>
              <a:t>Projektledning, Bo Tonnquist,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8239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</TotalTime>
  <Words>554</Words>
  <Application>Microsoft Office PowerPoint</Application>
  <PresentationFormat>On-screen Show (4:3)</PresentationFormat>
  <Paragraphs>118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8" baseType="lpstr">
      <vt:lpstr>Arial</vt:lpstr>
      <vt:lpstr>Calibri</vt:lpstr>
      <vt:lpstr>Calibri Light</vt:lpstr>
      <vt:lpstr>Office-tema</vt:lpstr>
      <vt:lpstr>PowerPoint Presentation</vt:lpstr>
      <vt:lpstr>1. Varför projekt?</vt:lpstr>
      <vt:lpstr>PowerPoint Presentation</vt:lpstr>
      <vt:lpstr>PowerPoint Presentation</vt:lpstr>
      <vt:lpstr>2. Projektmodellen och roller</vt:lpstr>
      <vt:lpstr>PowerPoint Presentation</vt:lpstr>
      <vt:lpstr>PowerPoint Presentation</vt:lpstr>
      <vt:lpstr>3. Idé och initiering</vt:lpstr>
      <vt:lpstr>Syfte och mål</vt:lpstr>
      <vt:lpstr>PowerPoint Presentation</vt:lpstr>
      <vt:lpstr>4. Förstudien</vt:lpstr>
      <vt:lpstr>PowerPoint Presentation</vt:lpstr>
      <vt:lpstr>PowerPoint Presentation</vt:lpstr>
      <vt:lpstr>5. Förstudien fortsättning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6. Intressenter och kommunikation</vt:lpstr>
      <vt:lpstr>PowerPoint Presentation</vt:lpstr>
      <vt:lpstr>PowerPoint Presentation</vt:lpstr>
      <vt:lpstr>PowerPoint Presentation</vt:lpstr>
      <vt:lpstr>PowerPoint Presentation</vt:lpstr>
      <vt:lpstr>7. Aktivitetsplanering</vt:lpstr>
      <vt:lpstr>PowerPoint Presentation</vt:lpstr>
      <vt:lpstr>PowerPoint Presentation</vt:lpstr>
      <vt:lpstr>PowerPoint Presentation</vt:lpstr>
      <vt:lpstr>8. Tidsplanen och resursplanering</vt:lpstr>
      <vt:lpstr>PowerPoint Presentation</vt:lpstr>
      <vt:lpstr>PowerPoint Presentation</vt:lpstr>
      <vt:lpstr>PowerPoint Presentation</vt:lpstr>
      <vt:lpstr>PowerPoint Presentation</vt:lpstr>
      <vt:lpstr>9. Kalkylering och budget</vt:lpstr>
      <vt:lpstr>PowerPoint Presentation</vt:lpstr>
      <vt:lpstr>PowerPoint Presentation</vt:lpstr>
      <vt:lpstr>PowerPoint Presentation</vt:lpstr>
      <vt:lpstr>10. Risker och åtgärdsplanering</vt:lpstr>
      <vt:lpstr>PowerPoint Presentation</vt:lpstr>
      <vt:lpstr>PowerPoint Presentation</vt:lpstr>
      <vt:lpstr>11. Genomföra och avsluta projekt</vt:lpstr>
      <vt:lpstr>PowerPoint Presentation</vt:lpstr>
      <vt:lpstr>PowerPoint Presentation</vt:lpstr>
      <vt:lpstr>PowerPoint Presentation</vt:lpstr>
      <vt:lpstr>12. Självstyrande team eller projektgrupp</vt:lpstr>
      <vt:lpstr>PowerPoint Presentation</vt:lpstr>
      <vt:lpstr>PowerPoint Presentation</vt:lpstr>
      <vt:lpstr>PowerPoint Presentation</vt:lpstr>
      <vt:lpstr>13. Ledarskap</vt:lpstr>
      <vt:lpstr>PowerPoint Presentation</vt:lpstr>
      <vt:lpstr>PowerPoint Presentation</vt:lpstr>
      <vt:lpstr>PowerPoint Presentation</vt:lpstr>
      <vt:lpstr>14. Agila arbetssätt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15. Agil projektledning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Jonas Olsson</dc:creator>
  <cp:lastModifiedBy>Magnus Winkler</cp:lastModifiedBy>
  <cp:revision>12</cp:revision>
  <dcterms:created xsi:type="dcterms:W3CDTF">2020-09-02T09:25:30Z</dcterms:created>
  <dcterms:modified xsi:type="dcterms:W3CDTF">2021-01-27T08:35:24Z</dcterms:modified>
</cp:coreProperties>
</file>