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E2C83D-8ECC-41CD-B0AF-DE421FEF9B6E}" v="44" dt="2023-05-08T15:10:37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60FE6-51FA-4372-9D23-D1FDE944056E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704B-F16F-4531-A7AE-A4C5063944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4722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844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7321F8-DB17-D57D-35D1-574B44801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7D16F32-5DFA-25C5-B1A7-CCE715489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D65CE4D-E417-186C-0DB8-EC7A97926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0C002C5-08AE-31D3-BDCD-BDA504AA7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3F4E2DE-1449-9698-35B5-C4014496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960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A6D15C-5B17-29B1-24FB-0D1E152FC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12D294E-C2A9-51CA-8CE8-D17637998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07BD35E-A5CF-CF27-45AE-997F0473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3A5CFE4-D44D-336B-85C0-70A6A9F43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BEA33D7-550D-FE47-26D7-12E068AB0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896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6950E838-87B0-E3EE-B25E-2A05D45DA3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84B8673-918C-8EC8-BFE5-CE1961B28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2DA764-5C0F-8F24-B881-2C5D9415D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E0C67AD-1E26-9BF8-84FD-51F5193CC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5C66339-D834-D3EC-F43F-EB5C2B94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1556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EB9FE3-0500-B6D6-9C9B-9167C4561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C6ABDF7-570B-A3ED-996F-4BA960B67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51F3F33-15EB-B91D-D041-C627E347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57AF2B1-7C2B-D7F0-F8C1-F43F2F6FF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5B8EE18-58EB-F2C0-8DAD-FB5A8CABB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976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177643-24D4-1DCA-5860-57E7E59D5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7DC90AC-F7E2-9645-BECF-AC8E7CA0C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57A8DA7-10C1-9A4C-7D16-FD04F7647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E48C05C-5E90-178F-816B-F10BFD7B4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7AB2E2D-9F50-4F8A-107E-4613528F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6391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FAEFFD-768D-0BBC-0913-6C7278921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EC66B5C-8D6A-8862-0AF8-1F72DDC17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C599BC3-C552-E9EB-002C-2126A217A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6881945-F2E4-4B95-E249-08D115A7A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6AD1DC8-731C-1B75-8DE7-BF84709D4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7925B5E-988A-8FD9-F4FF-F04B999C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337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04D3A0-0620-0D6A-C094-A0842EFFD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6D7A20A-5343-C968-D800-655696925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22B7144-0DA2-4AEE-C221-781BDA735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F6B5BF3-CC6D-B4B6-5853-3DFE7EF117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D8B41FB-62DB-B15C-203A-1BE9B4B8F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FB5FB0D-356B-9C58-6721-8B967A2A6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84DC7D7-74FC-0A11-61CF-5C8CAAA57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2E27DEC-790F-0596-B52C-F9FE6BF50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947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C15979-803E-F052-7D12-2101B5941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29961F2-C23C-9966-B03C-953135F7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05C4DF3-8092-28B9-B2A8-60C98DC98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CCC3E37-EC0F-4499-7614-EE487EDFE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331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43C3464-2BBD-9A0F-0519-61A5F66E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161882F-3055-CCE7-5C5B-9C2DA21CC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28E1612-CA33-296A-9214-68521E778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4765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96E7F8-5FB6-1A2D-9041-E7CA8A661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F853465-50C7-67D3-EA78-BCBDF6AF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3F4DFC8-1277-7128-7195-D9CE3A49E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F8F0E0B-1990-14AD-87E8-5ED02652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0694F34-9D6D-8270-1109-88AFD6B0B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2E82046-76DE-27DE-4EE1-50E10908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4619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83D22D-3125-C68F-12AC-DB155ACB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ED256FF-6F02-B39B-B4AF-31BBCDCBE5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859614A-A6B6-888B-82A8-762E91F8B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F540655-58B6-DC01-230C-BEF0723F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960A8B0-8D17-9183-6A3E-A47EAEA08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82E3681-4570-E559-F8F6-1E089A2CF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83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494C5DE-A8AB-B52C-FBDA-B5A26C2B8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859ABF0-9629-DBBD-44DE-741972D19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2F7921-31B1-68FF-D05E-B0B217F00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222C4B1-03CA-3AEA-C167-20C524368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BC65E3-7669-8E8B-1FCA-22E16289D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916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val.se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Försäljning_omslag.jpg" descr="Försäljning_omsla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258" y="529011"/>
            <a:ext cx="3629081" cy="3888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DC513A5D-A170-B19E-57CF-9F45170E0CAD}"/>
              </a:ext>
            </a:extLst>
          </p:cNvPr>
          <p:cNvSpPr txBox="1"/>
          <p:nvPr/>
        </p:nvSpPr>
        <p:spPr>
          <a:xfrm>
            <a:off x="998729" y="4465513"/>
            <a:ext cx="1027236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200" dirty="0"/>
              <a:t>Försäljning - Metoder, modeller och säljteknik, vi önskar som författare och förlag som skapat en del</a:t>
            </a:r>
            <a:br>
              <a:rPr lang="sv-SE" sz="1200" dirty="0"/>
            </a:br>
            <a:r>
              <a:rPr lang="sv-SE" sz="1200" dirty="0"/>
              <a:t>nya modeller och ritat av vedertagna modeller att ni källhänvisar enligt Harvardstil vid presentationer. </a:t>
            </a:r>
          </a:p>
          <a:p>
            <a:pPr algn="ctr"/>
            <a:endParaRPr lang="sv-SE" sz="1200" dirty="0"/>
          </a:p>
          <a:p>
            <a:pPr algn="ctr"/>
            <a:endParaRPr lang="sv-SE" sz="1200" dirty="0"/>
          </a:p>
          <a:p>
            <a:pPr algn="l"/>
            <a:br>
              <a:rPr lang="sv-SE" sz="1050" b="1" i="0" u="none" strike="noStrike" baseline="0" dirty="0">
                <a:latin typeface="DINNextLTPro-Bold"/>
              </a:rPr>
            </a:br>
            <a:br>
              <a:rPr lang="sv-SE" sz="1050" b="1" i="0" u="none" strike="noStrike" baseline="0" dirty="0">
                <a:latin typeface="DINNextLTPro-Bold"/>
              </a:rPr>
            </a:br>
            <a:r>
              <a:rPr lang="sv-SE" sz="1050" b="1" i="0" u="none" strike="noStrike" baseline="0" dirty="0">
                <a:latin typeface="DINNextLTPro-Bold"/>
              </a:rPr>
              <a:t>Kopieringsförbud!</a:t>
            </a:r>
          </a:p>
          <a:p>
            <a:pPr algn="l"/>
            <a:r>
              <a:rPr lang="sv-SE" sz="1050" b="0" i="0" u="none" strike="noStrike" baseline="0" dirty="0">
                <a:latin typeface="DINNextLTPro-Regular"/>
              </a:rPr>
              <a:t>Detta verk är skyddat av lagen om upphovsrätt. Kopiering utöver lärares rätt att kopiera för undervisningsbruk enligt Bonus Copyright</a:t>
            </a:r>
          </a:p>
          <a:p>
            <a:pPr algn="l"/>
            <a:r>
              <a:rPr lang="sv-SE" sz="1050" b="0" i="0" u="none" strike="noStrike" baseline="0" dirty="0">
                <a:latin typeface="DINNextLTPro-Regular"/>
              </a:rPr>
              <a:t>Access, är förbjuden. Sådant avtal tecknas mellan upphovsrättsorganisationer och huvudman för utbildningsanordnare, t.ex. kommuner/universitet. För information om avtalet hänvisas</a:t>
            </a:r>
          </a:p>
          <a:p>
            <a:pPr algn="l"/>
            <a:r>
              <a:rPr lang="sv-SE" sz="1050" b="0" i="0" u="none" strike="noStrike" baseline="0" dirty="0">
                <a:latin typeface="DINNextLTPro-Regular"/>
              </a:rPr>
              <a:t>till utbildningsanordnares huvudman eller Bonus Copyright Access. Den som bryter mot lagen om upphovsrätt kan åtalas av allmän åklagare och dömas till böter eller fängelse i upp till</a:t>
            </a:r>
          </a:p>
          <a:p>
            <a:pPr algn="l"/>
            <a:r>
              <a:rPr lang="sv-SE" sz="1050" b="0" i="0" u="none" strike="noStrike" baseline="0" dirty="0">
                <a:latin typeface="DINNextLTPro-Regular"/>
              </a:rPr>
              <a:t>två år samt bli skyldig att erlägga ersättning. </a:t>
            </a:r>
            <a:br>
              <a:rPr lang="sv-SE" sz="1050" b="0" i="0" u="none" strike="noStrike" baseline="0" dirty="0">
                <a:latin typeface="DINNextLTPro-Regular"/>
              </a:rPr>
            </a:br>
            <a:br>
              <a:rPr lang="sv-SE" sz="1050" b="0" i="0" u="none" strike="noStrike" baseline="0" dirty="0">
                <a:latin typeface="DINNextLTPro-Regular"/>
              </a:rPr>
            </a:br>
            <a:r>
              <a:rPr lang="sv-SE" sz="1050" b="0" i="0" u="none" strike="noStrike" baseline="0" dirty="0">
                <a:latin typeface="DINNextLTPro-Regular"/>
              </a:rPr>
              <a:t>För kontakt </a:t>
            </a:r>
            <a:r>
              <a:rPr lang="sv-SE" sz="1050" b="0" i="0" u="none" strike="noStrike" baseline="0" dirty="0">
                <a:latin typeface="DINNextLTPro-Regular"/>
                <a:hlinkClick r:id="rId3"/>
              </a:rPr>
              <a:t>www.norval.se</a:t>
            </a:r>
            <a:r>
              <a:rPr lang="sv-SE" sz="1050" b="0" i="0" u="none" strike="noStrike" baseline="0" dirty="0">
                <a:latin typeface="DINNextLTPro-Regular"/>
              </a:rPr>
              <a:t> </a:t>
            </a:r>
            <a:br>
              <a:rPr lang="sv-SE" sz="1200" dirty="0"/>
            </a:br>
            <a:endParaRPr lang="sv-SE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C6E9F899-80AF-E1EE-6E3E-F81BFEAD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16" y="466702"/>
            <a:ext cx="11201482" cy="6229396"/>
          </a:xfrm>
          <a:prstGeom prst="rect">
            <a:avLst/>
          </a:prstGeom>
        </p:spPr>
      </p:pic>
      <p:sp>
        <p:nvSpPr>
          <p:cNvPr id="122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2.5 Affärsportföljen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2.6 Produktlivscykel</a:t>
            </a:r>
          </a:p>
        </p:txBody>
      </p:sp>
      <p:pic>
        <p:nvPicPr>
          <p:cNvPr id="6" name="Bildobjekt 5" descr="En bild som visar text, skärmbild, Teckensnitt, diagram&#10;&#10;Automatiskt genererad beskrivning">
            <a:extLst>
              <a:ext uri="{FF2B5EF4-FFF2-40B4-BE49-F238E27FC236}">
                <a16:creationId xmlns:a16="http://schemas.microsoft.com/office/drawing/2014/main" id="{B1B09E4D-C11C-098E-4DB7-2EB6235F0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37" y="1238234"/>
            <a:ext cx="10306125" cy="43815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ruta 8"/>
          <p:cNvSpPr txBox="1"/>
          <p:nvPr/>
        </p:nvSpPr>
        <p:spPr>
          <a:xfrm>
            <a:off x="369982" y="527207"/>
            <a:ext cx="86382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Modell 2.7 Boston</a:t>
            </a:r>
            <a:r>
              <a:rPr lang="sv-SE" dirty="0"/>
              <a:t> </a:t>
            </a:r>
            <a:r>
              <a:rPr dirty="0" err="1"/>
              <a:t>matrisen</a:t>
            </a:r>
            <a:endParaRPr dirty="0"/>
          </a:p>
        </p:txBody>
      </p:sp>
      <p:pic>
        <p:nvPicPr>
          <p:cNvPr id="7" name="Bildobjekt 6" descr="En bild som visar text, Teckensnitt, skärmbild, design&#10;&#10;Automatiskt genererad beskrivning">
            <a:extLst>
              <a:ext uri="{FF2B5EF4-FFF2-40B4-BE49-F238E27FC236}">
                <a16:creationId xmlns:a16="http://schemas.microsoft.com/office/drawing/2014/main" id="{4C489BCF-0BC9-D197-39E6-369DAB57D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54" y="797969"/>
            <a:ext cx="7820082" cy="579124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2.8 Tillgång och efterfrågan</a:t>
            </a:r>
          </a:p>
        </p:txBody>
      </p:sp>
      <p:pic>
        <p:nvPicPr>
          <p:cNvPr id="6" name="Bildobjekt 5" descr="En bild som visar text, linje, diagram, Graf&#10;&#10;Automatiskt genererad beskrivning">
            <a:extLst>
              <a:ext uri="{FF2B5EF4-FFF2-40B4-BE49-F238E27FC236}">
                <a16:creationId xmlns:a16="http://schemas.microsoft.com/office/drawing/2014/main" id="{9B0F7AC3-FCA8-639F-3D03-1CE960678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22" y="542926"/>
            <a:ext cx="4895886" cy="58674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2.9 Priselasticitet</a:t>
            </a:r>
          </a:p>
        </p:txBody>
      </p:sp>
      <p:pic>
        <p:nvPicPr>
          <p:cNvPr id="8" name="Bildobjekt 7" descr="En bild som visar text, linje, skärmbild, diagram&#10;&#10;Automatiskt genererad beskrivning">
            <a:extLst>
              <a:ext uri="{FF2B5EF4-FFF2-40B4-BE49-F238E27FC236}">
                <a16:creationId xmlns:a16="http://schemas.microsoft.com/office/drawing/2014/main" id="{66304BB2-8294-F495-7224-92423AD7E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16" y="1265583"/>
            <a:ext cx="4835929" cy="514890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ruta 8"/>
          <p:cNvSpPr txBox="1"/>
          <p:nvPr/>
        </p:nvSpPr>
        <p:spPr>
          <a:xfrm>
            <a:off x="454420" y="106698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Modell 2.10 </a:t>
            </a:r>
            <a:r>
              <a:rPr dirty="0" err="1"/>
              <a:t>Maslows</a:t>
            </a:r>
            <a:r>
              <a:rPr dirty="0"/>
              <a:t> </a:t>
            </a:r>
            <a:r>
              <a:rPr dirty="0" err="1"/>
              <a:t>behovshierarki</a:t>
            </a:r>
            <a:endParaRPr dirty="0"/>
          </a:p>
        </p:txBody>
      </p:sp>
      <p:pic>
        <p:nvPicPr>
          <p:cNvPr id="4" name="Bildobjekt 3" descr="En bild som visar text, Teckensnitt, linje, julgran&#10;&#10;Automatiskt genererad beskrivning">
            <a:extLst>
              <a:ext uri="{FF2B5EF4-FFF2-40B4-BE49-F238E27FC236}">
                <a16:creationId xmlns:a16="http://schemas.microsoft.com/office/drawing/2014/main" id="{F1322060-56F5-996C-9A5D-C6FB8C4EC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2" y="407606"/>
            <a:ext cx="11039556" cy="63436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ruta 8"/>
          <p:cNvSpPr txBox="1"/>
          <p:nvPr/>
        </p:nvSpPr>
        <p:spPr>
          <a:xfrm>
            <a:off x="250713" y="277883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2.11 Värdekedjan</a:t>
            </a:r>
          </a:p>
        </p:txBody>
      </p:sp>
      <p:pic>
        <p:nvPicPr>
          <p:cNvPr id="4" name="Bildobjekt 3" descr="En bild som visar text, Teckensnitt, skärmbild, visitkort&#10;&#10;Automatiskt genererad beskrivning">
            <a:extLst>
              <a:ext uri="{FF2B5EF4-FFF2-40B4-BE49-F238E27FC236}">
                <a16:creationId xmlns:a16="http://schemas.microsoft.com/office/drawing/2014/main" id="{D0EBECE2-8D63-07D1-F1A6-A6CDBFC49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75" y="1081070"/>
            <a:ext cx="10163249" cy="469585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2.12 SWOT-modellen</a:t>
            </a:r>
          </a:p>
        </p:txBody>
      </p:sp>
      <p:pic>
        <p:nvPicPr>
          <p:cNvPr id="4" name="Bildobjekt 3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115E1FA5-5619-EF43-D475-31374766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09" y="659480"/>
            <a:ext cx="5791242" cy="60293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ruta 8"/>
          <p:cNvSpPr txBox="1"/>
          <p:nvPr/>
        </p:nvSpPr>
        <p:spPr>
          <a:xfrm>
            <a:off x="0" y="-82054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Modell 2.13 </a:t>
            </a:r>
            <a:r>
              <a:rPr dirty="0" err="1"/>
              <a:t>Femkraftsmodellen</a:t>
            </a:r>
            <a:endParaRPr dirty="0"/>
          </a:p>
        </p:txBody>
      </p:sp>
      <p:pic>
        <p:nvPicPr>
          <p:cNvPr id="4" name="Bildobjekt 3" descr="En bild som visar text, Teckensnitt, skärmbild, design&#10;&#10;Automatiskt genererad beskrivning">
            <a:extLst>
              <a:ext uri="{FF2B5EF4-FFF2-40B4-BE49-F238E27FC236}">
                <a16:creationId xmlns:a16="http://schemas.microsoft.com/office/drawing/2014/main" id="{68E83698-792B-F8D5-E753-29FA77734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91" y="0"/>
            <a:ext cx="6290642" cy="677594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3.1 Köpprocessen</a:t>
            </a:r>
          </a:p>
        </p:txBody>
      </p:sp>
      <p:pic>
        <p:nvPicPr>
          <p:cNvPr id="4" name="Bildobjekt 3" descr="En bild som visar text, Teckensnitt, skärmbild, visitkort&#10;&#10;Automatiskt genererad beskrivning">
            <a:extLst>
              <a:ext uri="{FF2B5EF4-FFF2-40B4-BE49-F238E27FC236}">
                <a16:creationId xmlns:a16="http://schemas.microsoft.com/office/drawing/2014/main" id="{6DF1F2CC-2823-3DAE-52A5-8ED33AC09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43" y="2415822"/>
            <a:ext cx="9801297" cy="19335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Modellbibliotek"/>
          <p:cNvSpPr txBox="1">
            <a:spLocks noGrp="1"/>
          </p:cNvSpPr>
          <p:nvPr>
            <p:ph type="ctrTitle"/>
          </p:nvPr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/>
            </a:lvl1pPr>
          </a:lstStyle>
          <a:p>
            <a:pPr algn="l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Modellbibliotek</a:t>
            </a:r>
          </a:p>
        </p:txBody>
      </p:sp>
      <p:pic>
        <p:nvPicPr>
          <p:cNvPr id="5" name="Bildobjekt 4" descr="En bild som visar text, meny, Teckensnitt, skärmbild&#10;&#10;Automatiskt genererad beskrivning">
            <a:extLst>
              <a:ext uri="{FF2B5EF4-FFF2-40B4-BE49-F238E27FC236}">
                <a16:creationId xmlns:a16="http://schemas.microsoft.com/office/drawing/2014/main" id="{08EEF705-9EEC-BAFD-38F0-77C98CFE2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6084"/>
            <a:ext cx="10512547" cy="438898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3.2 AIDA(S)</a:t>
            </a:r>
          </a:p>
        </p:txBody>
      </p:sp>
      <p:pic>
        <p:nvPicPr>
          <p:cNvPr id="4" name="Bildobjekt 3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AFF71ED5-8C0C-5615-03F0-2C73F180A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89" y="1123933"/>
            <a:ext cx="9887022" cy="461013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3.3 Kundresan</a:t>
            </a:r>
          </a:p>
        </p:txBody>
      </p:sp>
      <p:pic>
        <p:nvPicPr>
          <p:cNvPr id="4" name="Bildobjekt 3" descr="En bild som visar text, skärmbild, cirkel, Teckensnitt&#10;&#10;Automatiskt genererad beskrivning">
            <a:extLst>
              <a:ext uri="{FF2B5EF4-FFF2-40B4-BE49-F238E27FC236}">
                <a16:creationId xmlns:a16="http://schemas.microsoft.com/office/drawing/2014/main" id="{8372E4A6-2E5C-D7C2-863E-827EB669A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9" y="1214421"/>
            <a:ext cx="12125414" cy="442915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ruta 8"/>
          <p:cNvSpPr txBox="1"/>
          <p:nvPr/>
        </p:nvSpPr>
        <p:spPr>
          <a:xfrm>
            <a:off x="237460" y="138734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3.4 Dynamiken i kundresan</a:t>
            </a:r>
          </a:p>
        </p:txBody>
      </p:sp>
      <p:pic>
        <p:nvPicPr>
          <p:cNvPr id="4" name="Bildobjekt 3" descr="En bild som visar text, diagram, linje, Teckensnitt&#10;&#10;Automatiskt genererad beskrivning">
            <a:extLst>
              <a:ext uri="{FF2B5EF4-FFF2-40B4-BE49-F238E27FC236}">
                <a16:creationId xmlns:a16="http://schemas.microsoft.com/office/drawing/2014/main" id="{360AE100-F3F5-4334-D3D3-F1C9529F2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58" y="733405"/>
            <a:ext cx="11430084" cy="539118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3.5 Inköpsprocess</a:t>
            </a:r>
          </a:p>
        </p:txBody>
      </p:sp>
      <p:pic>
        <p:nvPicPr>
          <p:cNvPr id="4" name="Bildobjekt 3" descr="En bild som visar text, skärmbild, Teckensnitt, linje&#10;&#10;Automatiskt genererad beskrivning">
            <a:extLst>
              <a:ext uri="{FF2B5EF4-FFF2-40B4-BE49-F238E27FC236}">
                <a16:creationId xmlns:a16="http://schemas.microsoft.com/office/drawing/2014/main" id="{08A2EDFD-06D0-5DED-D1B9-717A9D004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6" y="1114408"/>
            <a:ext cx="12077788" cy="462918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3.6 Krajlics-matrisen</a:t>
            </a:r>
          </a:p>
        </p:txBody>
      </p:sp>
      <p:pic>
        <p:nvPicPr>
          <p:cNvPr id="4" name="Bildobjekt 3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C7E5299C-7388-3B05-9928-96F1E153B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888" y="590507"/>
            <a:ext cx="5781717" cy="572456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4.1 Ansoff-matrisen</a:t>
            </a:r>
          </a:p>
        </p:txBody>
      </p:sp>
      <p:pic>
        <p:nvPicPr>
          <p:cNvPr id="4" name="Bildobjekt 3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562E516F-F795-79D1-C5C1-1C89DB946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55" y="719117"/>
            <a:ext cx="5353089" cy="54197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4.2 Affärskurvan</a:t>
            </a:r>
          </a:p>
        </p:txBody>
      </p:sp>
      <p:pic>
        <p:nvPicPr>
          <p:cNvPr id="4" name="Bildobjekt 3" descr="En bild som visar text, skärmbild, linje, Teckensnitt&#10;&#10;Automatiskt genererad beskrivning">
            <a:extLst>
              <a:ext uri="{FF2B5EF4-FFF2-40B4-BE49-F238E27FC236}">
                <a16:creationId xmlns:a16="http://schemas.microsoft.com/office/drawing/2014/main" id="{D118CA00-62FB-2AEF-5A53-3E673C026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03" y="871519"/>
            <a:ext cx="9382194" cy="511496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Modell 4.3 Säljtratten</a:t>
            </a:r>
          </a:p>
        </p:txBody>
      </p:sp>
      <p:pic>
        <p:nvPicPr>
          <p:cNvPr id="4" name="Bildobjekt 3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162868BE-8B67-5294-7936-6FC758343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00" y="76175"/>
            <a:ext cx="6686599" cy="670564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ruta 8"/>
          <p:cNvSpPr txBox="1"/>
          <p:nvPr/>
        </p:nvSpPr>
        <p:spPr>
          <a:xfrm>
            <a:off x="615147" y="318524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4.4 KAM-modellen</a:t>
            </a:r>
          </a:p>
        </p:txBody>
      </p:sp>
      <p:pic>
        <p:nvPicPr>
          <p:cNvPr id="4" name="Bildobjekt 3" descr="En bild som visar text, linje, diagram, skärmbild&#10;&#10;Automatiskt genererad beskrivning">
            <a:extLst>
              <a:ext uri="{FF2B5EF4-FFF2-40B4-BE49-F238E27FC236}">
                <a16:creationId xmlns:a16="http://schemas.microsoft.com/office/drawing/2014/main" id="{70074559-1CE1-5B98-E58F-EE734F7C0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72" y="651612"/>
            <a:ext cx="8934515" cy="61246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5.1 Säljmetodik</a:t>
            </a:r>
          </a:p>
        </p:txBody>
      </p:sp>
      <p:pic>
        <p:nvPicPr>
          <p:cNvPr id="4" name="Bildobjekt 3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3CDC24DC-E563-D096-EC0B-7386B3981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87" y="1547798"/>
            <a:ext cx="10420426" cy="37624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objekt 3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412365A3-6009-8FA5-02F3-326A80248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5.2 SPIN</a:t>
            </a:r>
          </a:p>
        </p:txBody>
      </p:sp>
      <p:pic>
        <p:nvPicPr>
          <p:cNvPr id="4" name="Bildobjekt 3" descr="En bild som visar text, skärmbild, Teckensnitt, linje&#10;&#10;Automatiskt genererad beskrivning">
            <a:extLst>
              <a:ext uri="{FF2B5EF4-FFF2-40B4-BE49-F238E27FC236}">
                <a16:creationId xmlns:a16="http://schemas.microsoft.com/office/drawing/2014/main" id="{A94C4DE7-F10B-9930-2B3B-203A83D12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16" y="1314844"/>
            <a:ext cx="5476915" cy="531498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ruta 8"/>
          <p:cNvSpPr txBox="1"/>
          <p:nvPr/>
        </p:nvSpPr>
        <p:spPr>
          <a:xfrm>
            <a:off x="246034" y="167701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Modell 5.3 </a:t>
            </a:r>
            <a:r>
              <a:rPr dirty="0" err="1"/>
              <a:t>Insiktsförsäljning</a:t>
            </a:r>
            <a:endParaRPr dirty="0"/>
          </a:p>
        </p:txBody>
      </p:sp>
      <p:pic>
        <p:nvPicPr>
          <p:cNvPr id="4" name="Bildobjekt 3" descr="En bild som visar cirkel, text, skärmbild, diagram&#10;&#10;Automatiskt genererad beskrivning">
            <a:extLst>
              <a:ext uri="{FF2B5EF4-FFF2-40B4-BE49-F238E27FC236}">
                <a16:creationId xmlns:a16="http://schemas.microsoft.com/office/drawing/2014/main" id="{EB4333B8-8815-5EFE-6C5B-2C533D7E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57" y="414315"/>
            <a:ext cx="7629581" cy="602936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5.4 Sociala påverkansmekanismer</a:t>
            </a:r>
          </a:p>
        </p:txBody>
      </p:sp>
      <p:pic>
        <p:nvPicPr>
          <p:cNvPr id="4" name="Bildobjekt 3" descr="En bild som visar text, skärmbild, Teckensnitt, diagram&#10;&#10;Automatiskt genererad beskrivning">
            <a:extLst>
              <a:ext uri="{FF2B5EF4-FFF2-40B4-BE49-F238E27FC236}">
                <a16:creationId xmlns:a16="http://schemas.microsoft.com/office/drawing/2014/main" id="{8ADB0445-FCA2-51A6-9777-3187131E6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33" y="812502"/>
            <a:ext cx="8220135" cy="582934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5.5 Prospektteorin</a:t>
            </a:r>
          </a:p>
        </p:txBody>
      </p:sp>
      <p:pic>
        <p:nvPicPr>
          <p:cNvPr id="6" name="Bildobjekt 5" descr="En bild som visar text, diagram, linje, Graf&#10;&#10;Automatiskt genererad beskrivning">
            <a:extLst>
              <a:ext uri="{FF2B5EF4-FFF2-40B4-BE49-F238E27FC236}">
                <a16:creationId xmlns:a16="http://schemas.microsoft.com/office/drawing/2014/main" id="{4E29832E-C37F-9926-4370-A9BA7DEC3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66" y="1025783"/>
            <a:ext cx="5838868" cy="512448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5.6 META Situationsanpassad försäljning</a:t>
            </a:r>
          </a:p>
        </p:txBody>
      </p:sp>
      <p:pic>
        <p:nvPicPr>
          <p:cNvPr id="4" name="Bildobjekt 3" descr="En bild som visar text, diagram, skärmbild, Teckensnitt&#10;&#10;Automatiskt genererad beskrivning">
            <a:extLst>
              <a:ext uri="{FF2B5EF4-FFF2-40B4-BE49-F238E27FC236}">
                <a16:creationId xmlns:a16="http://schemas.microsoft.com/office/drawing/2014/main" id="{3DB3661F-1188-31F5-AE8F-F2D165665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97" y="1181080"/>
            <a:ext cx="5581691" cy="54102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skärmbild, cirkel, Teckensnitt&#10;&#10;Automatiskt genererad beskrivning">
            <a:extLst>
              <a:ext uri="{FF2B5EF4-FFF2-40B4-BE49-F238E27FC236}">
                <a16:creationId xmlns:a16="http://schemas.microsoft.com/office/drawing/2014/main" id="{4249A040-AE7A-1BCF-FB7C-2A25C9335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" y="32130"/>
            <a:ext cx="12192000" cy="6632374"/>
          </a:xfrm>
          <a:prstGeom prst="rect">
            <a:avLst/>
          </a:prstGeom>
        </p:spPr>
      </p:pic>
      <p:sp>
        <p:nvSpPr>
          <p:cNvPr id="197" name="textruta 8"/>
          <p:cNvSpPr txBox="1"/>
          <p:nvPr/>
        </p:nvSpPr>
        <p:spPr>
          <a:xfrm>
            <a:off x="123054" y="-47283"/>
            <a:ext cx="86382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Modell 5.7 </a:t>
            </a:r>
            <a:r>
              <a:rPr lang="sv-SE" dirty="0"/>
              <a:t>Affärskomplexitet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ruta 8"/>
          <p:cNvSpPr txBox="1"/>
          <p:nvPr/>
        </p:nvSpPr>
        <p:spPr>
          <a:xfrm>
            <a:off x="139504" y="-310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Modell 5.8 </a:t>
            </a:r>
            <a:r>
              <a:rPr dirty="0" err="1"/>
              <a:t>Säljrollernas</a:t>
            </a:r>
            <a:r>
              <a:rPr dirty="0"/>
              <a:t> </a:t>
            </a:r>
            <a:r>
              <a:rPr dirty="0" err="1"/>
              <a:t>komplexitet</a:t>
            </a:r>
            <a:endParaRPr dirty="0"/>
          </a:p>
        </p:txBody>
      </p:sp>
      <p:pic>
        <p:nvPicPr>
          <p:cNvPr id="202" name="5_8.pdf" descr="5_8.pdf"/>
          <p:cNvPicPr>
            <a:picLocks noChangeAspect="1"/>
          </p:cNvPicPr>
          <p:nvPr/>
        </p:nvPicPr>
        <p:blipFill>
          <a:blip r:embed="rId2"/>
          <a:srcRect b="38044"/>
          <a:stretch>
            <a:fillRect/>
          </a:stretch>
        </p:blipFill>
        <p:spPr>
          <a:xfrm>
            <a:off x="4771292" y="430625"/>
            <a:ext cx="6865816" cy="6125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5_8.pdf" descr="5_8.pdf"/>
          <p:cNvPicPr>
            <a:picLocks noChangeAspect="1"/>
          </p:cNvPicPr>
          <p:nvPr/>
        </p:nvPicPr>
        <p:blipFill>
          <a:blip r:embed="rId2"/>
          <a:srcRect t="61633"/>
          <a:stretch>
            <a:fillRect/>
          </a:stretch>
        </p:blipFill>
        <p:spPr>
          <a:xfrm>
            <a:off x="201911" y="3716236"/>
            <a:ext cx="4764052" cy="26320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ruta 8">
            <a:extLst>
              <a:ext uri="{FF2B5EF4-FFF2-40B4-BE49-F238E27FC236}">
                <a16:creationId xmlns:a16="http://schemas.microsoft.com/office/drawing/2014/main" id="{F27B486B-4A8D-52E9-438C-95FC28F85781}"/>
              </a:ext>
            </a:extLst>
          </p:cNvPr>
          <p:cNvSpPr txBox="1"/>
          <p:nvPr/>
        </p:nvSpPr>
        <p:spPr>
          <a:xfrm>
            <a:off x="8481713" y="6211931"/>
            <a:ext cx="21072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sv-SE" sz="800" dirty="0"/>
              <a:t>© 2023 Picornell - Torelm - Sanoma utbildning </a:t>
            </a:r>
            <a:endParaRPr sz="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ruta 8"/>
          <p:cNvSpPr txBox="1"/>
          <p:nvPr/>
        </p:nvSpPr>
        <p:spPr>
          <a:xfrm>
            <a:off x="15567" y="332859"/>
            <a:ext cx="334676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/>
              <a:t>Modell 5.9 META </a:t>
            </a:r>
            <a:r>
              <a:rPr lang="sv-SE" dirty="0"/>
              <a:t>Taktisk</a:t>
            </a:r>
            <a:r>
              <a:rPr dirty="0"/>
              <a:t> </a:t>
            </a:r>
            <a:r>
              <a:rPr lang="sv-SE" dirty="0"/>
              <a:t>analys</a:t>
            </a:r>
          </a:p>
        </p:txBody>
      </p:sp>
      <p:pic>
        <p:nvPicPr>
          <p:cNvPr id="4" name="Bildobjekt 3" descr="En bild som visar text, diagram, skärmbild, design&#10;&#10;Automatiskt genererad beskrivning">
            <a:extLst>
              <a:ext uri="{FF2B5EF4-FFF2-40B4-BE49-F238E27FC236}">
                <a16:creationId xmlns:a16="http://schemas.microsoft.com/office/drawing/2014/main" id="{C98B9CA0-CEF1-D5EC-4D26-551243C05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73" y="0"/>
            <a:ext cx="691095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5.10 META Situationsanpassad försäljning</a:t>
            </a:r>
          </a:p>
        </p:txBody>
      </p:sp>
      <p:pic>
        <p:nvPicPr>
          <p:cNvPr id="4" name="Bildobjekt 3" descr="En bild som visar text, diagram, skärmbild, Teckensnitt&#10;&#10;Automatiskt genererad beskrivning">
            <a:extLst>
              <a:ext uri="{FF2B5EF4-FFF2-40B4-BE49-F238E27FC236}">
                <a16:creationId xmlns:a16="http://schemas.microsoft.com/office/drawing/2014/main" id="{2E52F467-51C2-5712-DE8A-A058D6696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67" y="904834"/>
            <a:ext cx="5581691" cy="541024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5.11 Norval Hawkins säljprocess</a:t>
            </a:r>
          </a:p>
        </p:txBody>
      </p:sp>
      <p:sp>
        <p:nvSpPr>
          <p:cNvPr id="2" name="textruta 8">
            <a:extLst>
              <a:ext uri="{FF2B5EF4-FFF2-40B4-BE49-F238E27FC236}">
                <a16:creationId xmlns:a16="http://schemas.microsoft.com/office/drawing/2014/main" id="{1232ABF0-790F-084B-DD22-990BD3AD041E}"/>
              </a:ext>
            </a:extLst>
          </p:cNvPr>
          <p:cNvSpPr txBox="1"/>
          <p:nvPr/>
        </p:nvSpPr>
        <p:spPr>
          <a:xfrm>
            <a:off x="7802046" y="3775417"/>
            <a:ext cx="389220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sv-SE" sz="800" dirty="0"/>
              <a:t>© 2023 Picornell - Torelm - Sanoma utbildning, originalmodell: Hawkins 1920 </a:t>
            </a:r>
            <a:endParaRPr sz="800" dirty="0"/>
          </a:p>
        </p:txBody>
      </p:sp>
      <p:pic>
        <p:nvPicPr>
          <p:cNvPr id="4" name="Bildobjekt 3" descr="En bild som visar text, Teckensnitt, skärmbild, linje&#10;&#10;Automatiskt genererad beskrivning">
            <a:extLst>
              <a:ext uri="{FF2B5EF4-FFF2-40B4-BE49-F238E27FC236}">
                <a16:creationId xmlns:a16="http://schemas.microsoft.com/office/drawing/2014/main" id="{3BF3410F-C611-35CC-79F1-D1EFCF923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9" y="1295384"/>
            <a:ext cx="11010981" cy="42672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ruta 8"/>
          <p:cNvSpPr txBox="1"/>
          <p:nvPr/>
        </p:nvSpPr>
        <p:spPr>
          <a:xfrm>
            <a:off x="588645" y="542926"/>
            <a:ext cx="438054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lang="sv-SE" dirty="0"/>
              <a:t>Modell 1.1 Säljmetodik</a:t>
            </a:r>
          </a:p>
        </p:txBody>
      </p:sp>
      <p:pic>
        <p:nvPicPr>
          <p:cNvPr id="4" name="Bildobjekt 3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BC233E41-4520-928D-BC65-4CD89C74E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87" y="1547798"/>
            <a:ext cx="10420426" cy="376240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5.12 SALES</a:t>
            </a:r>
          </a:p>
        </p:txBody>
      </p:sp>
      <p:pic>
        <p:nvPicPr>
          <p:cNvPr id="215" name="5_12.pdf" descr="5_1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434" y="1192561"/>
            <a:ext cx="9181132" cy="51742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ruta 8">
            <a:extLst>
              <a:ext uri="{FF2B5EF4-FFF2-40B4-BE49-F238E27FC236}">
                <a16:creationId xmlns:a16="http://schemas.microsoft.com/office/drawing/2014/main" id="{B6F504A8-2910-457B-3490-5CB02B03C188}"/>
              </a:ext>
            </a:extLst>
          </p:cNvPr>
          <p:cNvSpPr txBox="1"/>
          <p:nvPr/>
        </p:nvSpPr>
        <p:spPr>
          <a:xfrm>
            <a:off x="8585253" y="5557717"/>
            <a:ext cx="2458854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sv-SE" sz="800" dirty="0"/>
              <a:t>© 2023 Picornell - Torelm - Sanoma utbildning</a:t>
            </a:r>
            <a:endParaRPr sz="8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6.1 Säljhjulet</a:t>
            </a:r>
          </a:p>
        </p:txBody>
      </p:sp>
      <p:pic>
        <p:nvPicPr>
          <p:cNvPr id="218" name="6_1.pdf" descr="6_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127" y="812168"/>
            <a:ext cx="5709622" cy="571714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ruta 8">
            <a:extLst>
              <a:ext uri="{FF2B5EF4-FFF2-40B4-BE49-F238E27FC236}">
                <a16:creationId xmlns:a16="http://schemas.microsoft.com/office/drawing/2014/main" id="{6B2E525C-A2C9-BA8E-9EAE-4E89803DA043}"/>
              </a:ext>
            </a:extLst>
          </p:cNvPr>
          <p:cNvSpPr txBox="1"/>
          <p:nvPr/>
        </p:nvSpPr>
        <p:spPr>
          <a:xfrm>
            <a:off x="5096752" y="6099630"/>
            <a:ext cx="21072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sv-SE" sz="800" dirty="0"/>
              <a:t>© 2023 Picornell - Torelm - Sanoma utbildning </a:t>
            </a:r>
            <a:endParaRPr sz="8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6.2 MATA</a:t>
            </a:r>
          </a:p>
        </p:txBody>
      </p:sp>
      <p:pic>
        <p:nvPicPr>
          <p:cNvPr id="221" name="6_3-2.pdf" descr="6_3-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856" y="1707122"/>
            <a:ext cx="3764288" cy="299568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ruta 8">
            <a:extLst>
              <a:ext uri="{FF2B5EF4-FFF2-40B4-BE49-F238E27FC236}">
                <a16:creationId xmlns:a16="http://schemas.microsoft.com/office/drawing/2014/main" id="{78119037-C832-2177-1E0C-BC93735C5599}"/>
              </a:ext>
            </a:extLst>
          </p:cNvPr>
          <p:cNvSpPr txBox="1"/>
          <p:nvPr/>
        </p:nvSpPr>
        <p:spPr>
          <a:xfrm>
            <a:off x="4819670" y="4637651"/>
            <a:ext cx="3313456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sv-SE" sz="800" dirty="0"/>
              <a:t>©Ritad av2023 Picornell -Torelm - Sanoma utbildning efter generisk modell </a:t>
            </a:r>
            <a:endParaRPr sz="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6.3 Behovsanalys</a:t>
            </a:r>
          </a:p>
        </p:txBody>
      </p:sp>
      <p:pic>
        <p:nvPicPr>
          <p:cNvPr id="224" name="6_4-2.pdf" descr="6_4-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681" y="1759239"/>
            <a:ext cx="8944638" cy="335517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ruta 8">
            <a:extLst>
              <a:ext uri="{FF2B5EF4-FFF2-40B4-BE49-F238E27FC236}">
                <a16:creationId xmlns:a16="http://schemas.microsoft.com/office/drawing/2014/main" id="{09A6AA38-C6DE-2467-5FB7-97255FA4EE2E}"/>
              </a:ext>
            </a:extLst>
          </p:cNvPr>
          <p:cNvSpPr txBox="1"/>
          <p:nvPr/>
        </p:nvSpPr>
        <p:spPr>
          <a:xfrm>
            <a:off x="7815596" y="3836600"/>
            <a:ext cx="21072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sv-SE" sz="800" dirty="0"/>
              <a:t>© 2023 Picornell - Torelm - Sanoma utbildning </a:t>
            </a:r>
            <a:endParaRPr sz="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6.4 SOLEN</a:t>
            </a:r>
          </a:p>
        </p:txBody>
      </p:sp>
      <p:pic>
        <p:nvPicPr>
          <p:cNvPr id="4" name="Bildobjekt 3" descr="En bild som visar text, skärmbild, diagram, Teckensnitt&#10;&#10;Automatiskt genererad beskrivning">
            <a:extLst>
              <a:ext uri="{FF2B5EF4-FFF2-40B4-BE49-F238E27FC236}">
                <a16:creationId xmlns:a16="http://schemas.microsoft.com/office/drawing/2014/main" id="{6E6BA94B-2021-86E0-3648-6942F2F54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50" y="709470"/>
            <a:ext cx="9239318" cy="575314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diagram, Teckensnitt&#10;&#10;Automatiskt genererad beskrivning">
            <a:extLst>
              <a:ext uri="{FF2B5EF4-FFF2-40B4-BE49-F238E27FC236}">
                <a16:creationId xmlns:a16="http://schemas.microsoft.com/office/drawing/2014/main" id="{23993A98-9704-7C8C-44C9-9ACAB469C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71" y="542926"/>
            <a:ext cx="10763329" cy="6048419"/>
          </a:xfrm>
          <a:prstGeom prst="rect">
            <a:avLst/>
          </a:prstGeom>
        </p:spPr>
      </p:pic>
      <p:sp>
        <p:nvSpPr>
          <p:cNvPr id="229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Modell 6.5 SÖKA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6.6 EFN</a:t>
            </a:r>
          </a:p>
        </p:txBody>
      </p:sp>
      <p:pic>
        <p:nvPicPr>
          <p:cNvPr id="4" name="Bildobjekt 3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939A4E2B-C94A-F59E-5A18-369243BCE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46" y="1966902"/>
            <a:ext cx="4562508" cy="292419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6.7 Win-Win-modellen</a:t>
            </a:r>
          </a:p>
        </p:txBody>
      </p:sp>
      <p:pic>
        <p:nvPicPr>
          <p:cNvPr id="4" name="Bildobjekt 3" descr="En bild som visar text, karta, diagram, skärmbild&#10;&#10;Automatiskt genererad beskrivning">
            <a:extLst>
              <a:ext uri="{FF2B5EF4-FFF2-40B4-BE49-F238E27FC236}">
                <a16:creationId xmlns:a16="http://schemas.microsoft.com/office/drawing/2014/main" id="{B301CBEF-4826-D149-CF28-C9BA7E0CF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34" y="709470"/>
            <a:ext cx="5896018" cy="571504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6.8 NOSE</a:t>
            </a:r>
          </a:p>
        </p:txBody>
      </p:sp>
      <p:pic>
        <p:nvPicPr>
          <p:cNvPr id="4" name="Bildobjekt 3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1F6D7631-363F-2CA8-B068-BEFE6724F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70" y="1557324"/>
            <a:ext cx="4619659" cy="374335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7.1 PEST</a:t>
            </a:r>
          </a:p>
        </p:txBody>
      </p:sp>
      <p:pic>
        <p:nvPicPr>
          <p:cNvPr id="4" name="Bildobjekt 3" descr="En bild som visar text, cirkel, skärmbild, karta&#10;&#10;Automatiskt genererad beskrivning">
            <a:extLst>
              <a:ext uri="{FF2B5EF4-FFF2-40B4-BE49-F238E27FC236}">
                <a16:creationId xmlns:a16="http://schemas.microsoft.com/office/drawing/2014/main" id="{2CBB074A-285B-F07B-FF34-404EE6685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91" y="557191"/>
            <a:ext cx="5896018" cy="57436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Modell 1.2 META Situationsanpassad försäljning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0054B6E-8C67-F190-1538-F2BE573D1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95" y="963039"/>
            <a:ext cx="5619791" cy="581981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8.1 Kompetenstrappan</a:t>
            </a:r>
          </a:p>
        </p:txBody>
      </p:sp>
      <p:pic>
        <p:nvPicPr>
          <p:cNvPr id="4" name="Bildobjekt 3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A7C5C1A2-9D60-722B-992B-193EF7433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7" y="933432"/>
            <a:ext cx="10906205" cy="499113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ruta 8"/>
          <p:cNvSpPr txBox="1"/>
          <p:nvPr/>
        </p:nvSpPr>
        <p:spPr>
          <a:xfrm>
            <a:off x="286640" y="94115"/>
            <a:ext cx="333321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/>
              <a:t>Modell 8.2 </a:t>
            </a:r>
            <a:r>
              <a:rPr dirty="0" err="1"/>
              <a:t>Kompetensmodellen</a:t>
            </a:r>
            <a:endParaRPr dirty="0"/>
          </a:p>
        </p:txBody>
      </p:sp>
      <p:pic>
        <p:nvPicPr>
          <p:cNvPr id="4" name="Bildobjekt 3" descr="En bild som visar text, cirkel, skärmbild, diagram&#10;&#10;Automatiskt genererad beskrivning">
            <a:extLst>
              <a:ext uri="{FF2B5EF4-FFF2-40B4-BE49-F238E27FC236}">
                <a16:creationId xmlns:a16="http://schemas.microsoft.com/office/drawing/2014/main" id="{12F51411-EFBC-EA05-1CB0-293512456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77" y="342852"/>
            <a:ext cx="6867575" cy="6515148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Modell 8.3 DISC-</a:t>
            </a:r>
            <a:r>
              <a:rPr dirty="0" err="1"/>
              <a:t>metoden</a:t>
            </a:r>
            <a:endParaRPr dirty="0"/>
          </a:p>
        </p:txBody>
      </p:sp>
      <p:pic>
        <p:nvPicPr>
          <p:cNvPr id="4" name="Bildobjekt 3" descr="En bild som visar text, Teckensnitt, skärmbild, diagram&#10;&#10;Automatiskt genererad beskrivning">
            <a:extLst>
              <a:ext uri="{FF2B5EF4-FFF2-40B4-BE49-F238E27FC236}">
                <a16:creationId xmlns:a16="http://schemas.microsoft.com/office/drawing/2014/main" id="{1C99ABD2-DFA2-6DB5-A445-BCFDDF583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24" y="471466"/>
            <a:ext cx="7467655" cy="591506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8.4 SMARTA</a:t>
            </a:r>
          </a:p>
        </p:txBody>
      </p:sp>
      <p:pic>
        <p:nvPicPr>
          <p:cNvPr id="3" name="Bildobjekt 2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3600C001-471C-0AC6-530F-BDBE4AB63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18" y="576241"/>
            <a:ext cx="5267364" cy="57055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2.1 Affärskartan</a:t>
            </a:r>
          </a:p>
        </p:txBody>
      </p:sp>
      <p:pic>
        <p:nvPicPr>
          <p:cNvPr id="4" name="Bildobjekt 3" descr="En bild som visar text, skärmbild, Teckensnitt, diagram&#10;&#10;Automatiskt genererad beskrivning">
            <a:extLst>
              <a:ext uri="{FF2B5EF4-FFF2-40B4-BE49-F238E27FC236}">
                <a16:creationId xmlns:a16="http://schemas.microsoft.com/office/drawing/2014/main" id="{CFC74BB9-7969-AF9F-F5B0-F3EB719C0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87" y="1009632"/>
            <a:ext cx="10191825" cy="48387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2.2 Affärsparter</a:t>
            </a:r>
          </a:p>
        </p:txBody>
      </p:sp>
      <p:pic>
        <p:nvPicPr>
          <p:cNvPr id="3" name="Bildobjekt 2" descr="En bild som visar text, skärmbild, cirkel, diagram&#10;&#10;Automatiskt genererad beskrivning">
            <a:extLst>
              <a:ext uri="{FF2B5EF4-FFF2-40B4-BE49-F238E27FC236}">
                <a16:creationId xmlns:a16="http://schemas.microsoft.com/office/drawing/2014/main" id="{62460617-7CFD-BFDF-AB49-5EBC25C54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62" y="0"/>
            <a:ext cx="36826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2.3 Kundroller</a:t>
            </a:r>
          </a:p>
        </p:txBody>
      </p:sp>
      <p:pic>
        <p:nvPicPr>
          <p:cNvPr id="6" name="Bildobjekt 5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7DF43EE8-6727-5DF1-5DC7-2C500AD39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92" y="58367"/>
            <a:ext cx="6981876" cy="66484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2.4 Produkter</a:t>
            </a:r>
          </a:p>
        </p:txBody>
      </p:sp>
      <p:pic>
        <p:nvPicPr>
          <p:cNvPr id="6" name="Bildobjekt 5" descr="En bild som visar text, cirkel, skärmbild, Teckensnitt&#10;&#10;Automatiskt genererad beskrivning">
            <a:extLst>
              <a:ext uri="{FF2B5EF4-FFF2-40B4-BE49-F238E27FC236}">
                <a16:creationId xmlns:a16="http://schemas.microsoft.com/office/drawing/2014/main" id="{151202FC-A376-C73B-5BE3-70A7F399B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90" y="63124"/>
            <a:ext cx="6804501" cy="66954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363</Words>
  <Application>Microsoft Office PowerPoint</Application>
  <PresentationFormat>Bredbild</PresentationFormat>
  <Paragraphs>65</Paragraphs>
  <Slides>53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DINNextLTPro-Bold</vt:lpstr>
      <vt:lpstr>DINNextLTPro-Regular</vt:lpstr>
      <vt:lpstr>Office-tema</vt:lpstr>
      <vt:lpstr>PowerPoint-presentation</vt:lpstr>
      <vt:lpstr>Modellbibliotek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Roberto Picornell</dc:creator>
  <cp:lastModifiedBy>Roberto Picornell</cp:lastModifiedBy>
  <cp:revision>2</cp:revision>
  <dcterms:created xsi:type="dcterms:W3CDTF">2023-05-08T08:42:52Z</dcterms:created>
  <dcterms:modified xsi:type="dcterms:W3CDTF">2023-05-08T15:11:01Z</dcterms:modified>
</cp:coreProperties>
</file>