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handoutMasterIdLst>
    <p:handoutMasterId r:id="rId25"/>
  </p:handoutMasterIdLst>
  <p:sldIdLst>
    <p:sldId id="307" r:id="rId2"/>
    <p:sldId id="258"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297" r:id="rId18"/>
    <p:sldId id="298" r:id="rId19"/>
    <p:sldId id="271" r:id="rId20"/>
    <p:sldId id="272" r:id="rId21"/>
    <p:sldId id="273" r:id="rId22"/>
    <p:sldId id="306"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04" autoAdjust="0"/>
    <p:restoredTop sz="86391" autoAdjust="0"/>
  </p:normalViewPr>
  <p:slideViewPr>
    <p:cSldViewPr>
      <p:cViewPr varScale="1">
        <p:scale>
          <a:sx n="108" d="100"/>
          <a:sy n="108" d="100"/>
        </p:scale>
        <p:origin x="-990" y="-78"/>
      </p:cViewPr>
      <p:guideLst>
        <p:guide orient="horz" pos="2160"/>
        <p:guide pos="2880"/>
      </p:guideLst>
    </p:cSldViewPr>
  </p:slideViewPr>
  <p:outlineViewPr>
    <p:cViewPr>
      <p:scale>
        <a:sx n="33" d="100"/>
        <a:sy n="33" d="100"/>
      </p:scale>
      <p:origin x="258" y="5580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400ABC-F288-4E73-9EA2-0BCB9EB9F538}" type="datetimeFigureOut">
              <a:rPr lang="sv-SE" smtClean="0"/>
              <a:t>2018-10-05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0D7CE1-0A8E-4B46-91C5-F2F3FAA6C3B2}" type="slidenum">
              <a:rPr lang="sv-SE" smtClean="0"/>
              <a:t>‹#›</a:t>
            </a:fld>
            <a:endParaRPr lang="sv-SE"/>
          </a:p>
        </p:txBody>
      </p:sp>
    </p:spTree>
    <p:extLst>
      <p:ext uri="{BB962C8B-B14F-4D97-AF65-F5344CB8AC3E}">
        <p14:creationId xmlns:p14="http://schemas.microsoft.com/office/powerpoint/2010/main" val="51982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B49727-55DB-4502-8821-5512B8DA44C7}" type="datetimeFigureOut">
              <a:rPr lang="sv-SE" smtClean="0"/>
              <a:t>2018-10-05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dirty="0" smtClean="0"/>
              <a:t>Klicka här för att ändra format på bakgrundstexten</a:t>
            </a:r>
          </a:p>
          <a:p>
            <a:pPr lvl="1"/>
            <a:r>
              <a:rPr lang="sv-SE" dirty="0" smtClean="0"/>
              <a:t>Nivå </a:t>
            </a:r>
            <a:r>
              <a:rPr lang="sv-SE" dirty="0" err="1" smtClean="0"/>
              <a:t>tvåxxxxxxxxx</a:t>
            </a:r>
            <a:endParaRPr lang="sv-SE" dirty="0" smtClean="0"/>
          </a:p>
          <a:p>
            <a:pPr lvl="2"/>
            <a:r>
              <a:rPr lang="sv-SE" dirty="0" smtClean="0"/>
              <a:t>Nivå </a:t>
            </a:r>
            <a:r>
              <a:rPr lang="sv-SE" smtClean="0"/>
              <a:t>trexxxxxxxxxxxx</a:t>
            </a:r>
            <a:endParaRPr lang="sv-SE" dirty="0" smtClean="0"/>
          </a:p>
          <a:p>
            <a:pPr lvl="3"/>
            <a:r>
              <a:rPr lang="sv-SE" dirty="0" smtClean="0"/>
              <a:t>Nivå fyra</a:t>
            </a:r>
          </a:p>
          <a:p>
            <a:pPr lvl="4"/>
            <a:r>
              <a:rPr lang="sv-SE" dirty="0" smtClean="0"/>
              <a:t>Nivå fem</a:t>
            </a:r>
            <a:endParaRPr lang="sv-SE" dirty="0"/>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634BE-FDF3-43A0-9C98-DAD22BFA120C}" type="slidenum">
              <a:rPr lang="sv-SE" smtClean="0"/>
              <a:t>‹#›</a:t>
            </a:fld>
            <a:endParaRPr lang="sv-SE"/>
          </a:p>
        </p:txBody>
      </p:sp>
    </p:spTree>
    <p:extLst>
      <p:ext uri="{BB962C8B-B14F-4D97-AF65-F5344CB8AC3E}">
        <p14:creationId xmlns:p14="http://schemas.microsoft.com/office/powerpoint/2010/main" val="403126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74</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a:t>
            </a:fld>
            <a:endParaRPr lang="sv-SE"/>
          </a:p>
        </p:txBody>
      </p:sp>
    </p:spTree>
    <p:extLst>
      <p:ext uri="{BB962C8B-B14F-4D97-AF65-F5344CB8AC3E}">
        <p14:creationId xmlns:p14="http://schemas.microsoft.com/office/powerpoint/2010/main" val="404013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5/22  (s. 2)  Uppgift 5:1 E</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10</a:t>
            </a:fld>
            <a:endParaRPr lang="sv-SE"/>
          </a:p>
        </p:txBody>
      </p:sp>
    </p:spTree>
    <p:extLst>
      <p:ext uri="{BB962C8B-B14F-4D97-AF65-F5344CB8AC3E}">
        <p14:creationId xmlns:p14="http://schemas.microsoft.com/office/powerpoint/2010/main" val="146515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5/23  (s. 1)  Uppgift 5:1 G</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11</a:t>
            </a:fld>
            <a:endParaRPr lang="sv-SE"/>
          </a:p>
        </p:txBody>
      </p:sp>
    </p:spTree>
    <p:extLst>
      <p:ext uri="{BB962C8B-B14F-4D97-AF65-F5344CB8AC3E}">
        <p14:creationId xmlns:p14="http://schemas.microsoft.com/office/powerpoint/2010/main" val="142435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5/24  (s. 2)  Uppgift 5:1 G</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12</a:t>
            </a:fld>
            <a:endParaRPr lang="sv-SE"/>
          </a:p>
        </p:txBody>
      </p:sp>
    </p:spTree>
    <p:extLst>
      <p:ext uri="{BB962C8B-B14F-4D97-AF65-F5344CB8AC3E}">
        <p14:creationId xmlns:p14="http://schemas.microsoft.com/office/powerpoint/2010/main" val="2272594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5/39  = lärobok s. 78 (Annas päls)</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13</a:t>
            </a:fld>
            <a:endParaRPr lang="sv-SE"/>
          </a:p>
        </p:txBody>
      </p:sp>
    </p:spTree>
    <p:extLst>
      <p:ext uri="{BB962C8B-B14F-4D97-AF65-F5344CB8AC3E}">
        <p14:creationId xmlns:p14="http://schemas.microsoft.com/office/powerpoint/2010/main" val="240470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5/40    = lärobok s. 79 (Annas päls)</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14</a:t>
            </a:fld>
            <a:endParaRPr lang="sv-SE"/>
          </a:p>
        </p:txBody>
      </p:sp>
    </p:spTree>
    <p:extLst>
      <p:ext uri="{BB962C8B-B14F-4D97-AF65-F5344CB8AC3E}">
        <p14:creationId xmlns:p14="http://schemas.microsoft.com/office/powerpoint/2010/main" val="36686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Komplettering till rättsfallet s. 78-79</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15</a:t>
            </a:fld>
            <a:endParaRPr lang="sv-SE"/>
          </a:p>
        </p:txBody>
      </p:sp>
    </p:spTree>
    <p:extLst>
      <p:ext uri="{BB962C8B-B14F-4D97-AF65-F5344CB8AC3E}">
        <p14:creationId xmlns:p14="http://schemas.microsoft.com/office/powerpoint/2010/main" val="229833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Komplettering till översikt rättegångar på s. 90</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16</a:t>
            </a:fld>
            <a:endParaRPr lang="sv-SE"/>
          </a:p>
        </p:txBody>
      </p:sp>
    </p:spTree>
    <p:extLst>
      <p:ext uri="{BB962C8B-B14F-4D97-AF65-F5344CB8AC3E}">
        <p14:creationId xmlns:p14="http://schemas.microsoft.com/office/powerpoint/2010/main" val="103301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Utvidgad</a:t>
            </a:r>
            <a:r>
              <a:rPr lang="sv-SE" baseline="0" dirty="0" smtClean="0"/>
              <a:t> information om överklagande (s. 82)</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17</a:t>
            </a:fld>
            <a:endParaRPr lang="sv-SE"/>
          </a:p>
        </p:txBody>
      </p:sp>
    </p:spTree>
    <p:extLst>
      <p:ext uri="{BB962C8B-B14F-4D97-AF65-F5344CB8AC3E}">
        <p14:creationId xmlns:p14="http://schemas.microsoft.com/office/powerpoint/2010/main" val="3936180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Utvidgad information om överklagande (s. 82)</a:t>
            </a:r>
          </a:p>
          <a:p>
            <a:r>
              <a:rPr lang="sv-SE" dirty="0" smtClean="0"/>
              <a:t>Observera att Marknadsdomstolen ”byter namn” till</a:t>
            </a:r>
            <a:r>
              <a:rPr lang="sv-SE" baseline="0" dirty="0" smtClean="0"/>
              <a:t> Patent-och marknadsdomstolen från 2015-07-01</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18</a:t>
            </a:fld>
            <a:endParaRPr lang="sv-SE"/>
          </a:p>
        </p:txBody>
      </p:sp>
    </p:spTree>
    <p:extLst>
      <p:ext uri="{BB962C8B-B14F-4D97-AF65-F5344CB8AC3E}">
        <p14:creationId xmlns:p14="http://schemas.microsoft.com/office/powerpoint/2010/main" val="423962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5/</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19</a:t>
            </a:fld>
            <a:endParaRPr lang="sv-SE"/>
          </a:p>
        </p:txBody>
      </p:sp>
    </p:spTree>
    <p:extLst>
      <p:ext uri="{BB962C8B-B14F-4D97-AF65-F5344CB8AC3E}">
        <p14:creationId xmlns:p14="http://schemas.microsoft.com/office/powerpoint/2010/main" val="403336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74</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2</a:t>
            </a:fld>
            <a:endParaRPr lang="sv-SE"/>
          </a:p>
        </p:txBody>
      </p:sp>
    </p:spTree>
    <p:extLst>
      <p:ext uri="{BB962C8B-B14F-4D97-AF65-F5344CB8AC3E}">
        <p14:creationId xmlns:p14="http://schemas.microsoft.com/office/powerpoint/2010/main" val="50512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21</a:t>
            </a:fld>
            <a:endParaRPr lang="sv-SE"/>
          </a:p>
        </p:txBody>
      </p:sp>
    </p:spTree>
    <p:extLst>
      <p:ext uri="{BB962C8B-B14F-4D97-AF65-F5344CB8AC3E}">
        <p14:creationId xmlns:p14="http://schemas.microsoft.com/office/powerpoint/2010/main" val="303710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74</a:t>
            </a:r>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22</a:t>
            </a:fld>
            <a:endParaRPr lang="sv-SE"/>
          </a:p>
        </p:txBody>
      </p:sp>
    </p:spTree>
    <p:extLst>
      <p:ext uri="{BB962C8B-B14F-4D97-AF65-F5344CB8AC3E}">
        <p14:creationId xmlns:p14="http://schemas.microsoft.com/office/powerpoint/2010/main" val="373369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76</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3</a:t>
            </a:fld>
            <a:endParaRPr lang="sv-SE"/>
          </a:p>
        </p:txBody>
      </p:sp>
    </p:spTree>
    <p:extLst>
      <p:ext uri="{BB962C8B-B14F-4D97-AF65-F5344CB8AC3E}">
        <p14:creationId xmlns:p14="http://schemas.microsoft.com/office/powerpoint/2010/main" val="162552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83</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4</a:t>
            </a:fld>
            <a:endParaRPr lang="sv-SE"/>
          </a:p>
        </p:txBody>
      </p:sp>
    </p:spTree>
    <p:extLst>
      <p:ext uri="{BB962C8B-B14F-4D97-AF65-F5344CB8AC3E}">
        <p14:creationId xmlns:p14="http://schemas.microsoft.com/office/powerpoint/2010/main" val="415717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89</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5</a:t>
            </a:fld>
            <a:endParaRPr lang="sv-SE"/>
          </a:p>
        </p:txBody>
      </p:sp>
    </p:spTree>
    <p:extLst>
      <p:ext uri="{BB962C8B-B14F-4D97-AF65-F5344CB8AC3E}">
        <p14:creationId xmlns:p14="http://schemas.microsoft.com/office/powerpoint/2010/main" val="314929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90</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6</a:t>
            </a:fld>
            <a:endParaRPr lang="sv-SE"/>
          </a:p>
        </p:txBody>
      </p:sp>
    </p:spTree>
    <p:extLst>
      <p:ext uri="{BB962C8B-B14F-4D97-AF65-F5344CB8AC3E}">
        <p14:creationId xmlns:p14="http://schemas.microsoft.com/office/powerpoint/2010/main" val="427454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91</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7</a:t>
            </a:fld>
            <a:endParaRPr lang="sv-SE"/>
          </a:p>
        </p:txBody>
      </p:sp>
    </p:spTree>
    <p:extLst>
      <p:ext uri="{BB962C8B-B14F-4D97-AF65-F5344CB8AC3E}">
        <p14:creationId xmlns:p14="http://schemas.microsoft.com/office/powerpoint/2010/main" val="80553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s. 92</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8</a:t>
            </a:fld>
            <a:endParaRPr lang="sv-SE"/>
          </a:p>
        </p:txBody>
      </p:sp>
    </p:spTree>
    <p:extLst>
      <p:ext uri="{BB962C8B-B14F-4D97-AF65-F5344CB8AC3E}">
        <p14:creationId xmlns:p14="http://schemas.microsoft.com/office/powerpoint/2010/main" val="105684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Lärarhandledning s. 5/21  Uppgift 5:1 E</a:t>
            </a:r>
          </a:p>
          <a:p>
            <a:endParaRPr lang="sv-SE" dirty="0"/>
          </a:p>
        </p:txBody>
      </p:sp>
      <p:sp>
        <p:nvSpPr>
          <p:cNvPr id="4" name="Platshållare för bildnummer 3"/>
          <p:cNvSpPr>
            <a:spLocks noGrp="1"/>
          </p:cNvSpPr>
          <p:nvPr>
            <p:ph type="sldNum" sz="quarter" idx="10"/>
          </p:nvPr>
        </p:nvSpPr>
        <p:spPr/>
        <p:txBody>
          <a:bodyPr/>
          <a:lstStyle/>
          <a:p>
            <a:fld id="{20F634BE-FDF3-43A0-9C98-DAD22BFA120C}" type="slidenum">
              <a:rPr lang="sv-SE" smtClean="0"/>
              <a:t>9</a:t>
            </a:fld>
            <a:endParaRPr lang="sv-SE"/>
          </a:p>
        </p:txBody>
      </p:sp>
    </p:spTree>
    <p:extLst>
      <p:ext uri="{BB962C8B-B14F-4D97-AF65-F5344CB8AC3E}">
        <p14:creationId xmlns:p14="http://schemas.microsoft.com/office/powerpoint/2010/main" val="287958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318806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227774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76695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382151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0A2C2E6-4272-4D6F-837A-86E75E474AF0}" type="datetimeFigureOut">
              <a:rPr lang="sv-SE" smtClean="0"/>
              <a:t>2018-10-05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375818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0A2C2E6-4272-4D6F-837A-86E75E474AF0}" type="datetimeFigureOut">
              <a:rPr lang="sv-SE" smtClean="0"/>
              <a:t>2018-10-05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143534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0A2C2E6-4272-4D6F-837A-86E75E474AF0}" type="datetimeFigureOut">
              <a:rPr lang="sv-SE" smtClean="0"/>
              <a:t>2018-10-05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233699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0A2C2E6-4272-4D6F-837A-86E75E474AF0}" type="datetimeFigureOut">
              <a:rPr lang="sv-SE" smtClean="0"/>
              <a:t>2018-10-05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102519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0A2C2E6-4272-4D6F-837A-86E75E474AF0}" type="datetimeFigureOut">
              <a:rPr lang="sv-SE" smtClean="0"/>
              <a:t>2018-10-05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193877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0A2C2E6-4272-4D6F-837A-86E75E474AF0}" type="datetimeFigureOut">
              <a:rPr lang="sv-SE" smtClean="0"/>
              <a:t>2018-10-05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23327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0A2C2E6-4272-4D6F-837A-86E75E474AF0}" type="datetimeFigureOut">
              <a:rPr lang="sv-SE" smtClean="0"/>
              <a:t>2018-10-05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829600-619B-439E-BCB7-251C82DB699A}" type="slidenum">
              <a:rPr lang="sv-SE" smtClean="0"/>
              <a:t>‹#›</a:t>
            </a:fld>
            <a:endParaRPr lang="sv-SE"/>
          </a:p>
        </p:txBody>
      </p:sp>
    </p:spTree>
    <p:extLst>
      <p:ext uri="{BB962C8B-B14F-4D97-AF65-F5344CB8AC3E}">
        <p14:creationId xmlns:p14="http://schemas.microsoft.com/office/powerpoint/2010/main" val="368284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2C2E6-4272-4D6F-837A-86E75E474AF0}" type="datetimeFigureOut">
              <a:rPr lang="sv-SE" smtClean="0"/>
              <a:t>2018-10-05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29600-619B-439E-BCB7-251C82DB699A}" type="slidenum">
              <a:rPr lang="sv-SE" smtClean="0"/>
              <a:t>‹#›</a:t>
            </a:fld>
            <a:endParaRPr lang="sv-SE"/>
          </a:p>
        </p:txBody>
      </p:sp>
    </p:spTree>
    <p:extLst>
      <p:ext uri="{BB962C8B-B14F-4D97-AF65-F5344CB8AC3E}">
        <p14:creationId xmlns:p14="http://schemas.microsoft.com/office/powerpoint/2010/main" val="3315671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0"/>
            <a:ext cx="7596336" cy="68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1979712" y="1052736"/>
            <a:ext cx="2232248" cy="2585323"/>
          </a:xfrm>
          <a:prstGeom prst="rect">
            <a:avLst/>
          </a:prstGeom>
          <a:noFill/>
        </p:spPr>
        <p:txBody>
          <a:bodyPr wrap="square" rtlCol="0">
            <a:spAutoFit/>
          </a:bodyPr>
          <a:lstStyle/>
          <a:p>
            <a:r>
              <a:rPr lang="sv-SE" sz="5400" b="1" dirty="0" smtClean="0">
                <a:solidFill>
                  <a:schemeClr val="bg1"/>
                </a:solidFill>
              </a:rPr>
              <a:t>Att lösa tvister</a:t>
            </a:r>
            <a:endParaRPr lang="sv-SE" sz="5400" b="1" dirty="0"/>
          </a:p>
        </p:txBody>
      </p:sp>
      <p:pic>
        <p:nvPicPr>
          <p:cNvPr id="4" name="Picture 2"/>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475656" cy="686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65639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52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61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756" y="1"/>
            <a:ext cx="5388378"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739062"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284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49000"/>
          </a:schemeClr>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8736" y="-28883"/>
            <a:ext cx="5501575" cy="688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756646" y="5463525"/>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280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50000"/>
          </a:schemeClr>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9128"/>
            <a:ext cx="5544616" cy="686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791815"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868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49000"/>
          </a:scheme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9984" y="0"/>
            <a:ext cx="5380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692095" y="3788792"/>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756646"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422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50000"/>
          </a:schemeClr>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188" y="0"/>
            <a:ext cx="52115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628553" y="3788792"/>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739062"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57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17111"/>
            <a:ext cx="5477793" cy="67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628553" y="3644776"/>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739062"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505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
            <a:ext cx="5400600" cy="68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700888" y="3716784"/>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739062"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275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481" y="692696"/>
            <a:ext cx="811497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570663"/>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2548"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147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0" y="332656"/>
            <a:ext cx="908126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6669360"/>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830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18268" y="1124744"/>
            <a:ext cx="8158188" cy="5016758"/>
          </a:xfrm>
          <a:prstGeom prst="rect">
            <a:avLst/>
          </a:prstGeom>
        </p:spPr>
        <p:txBody>
          <a:bodyPr wrap="square">
            <a:spAutoFit/>
          </a:bodyPr>
          <a:lstStyle/>
          <a:p>
            <a:r>
              <a:rPr lang="sv-SE" dirty="0" smtClean="0"/>
              <a:t>•</a:t>
            </a:r>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Att </a:t>
            </a:r>
            <a:r>
              <a:rPr lang="sv-SE" sz="2000" b="1" i="1" dirty="0">
                <a:solidFill>
                  <a:srgbClr val="0070C0"/>
                </a:solidFill>
                <a:latin typeface="Calibri" pitchFamily="34" charset="0"/>
                <a:cs typeface="Calibri" pitchFamily="34" charset="0"/>
              </a:rPr>
              <a:t>lösa tvister och avgöra brottmål är domstolarnas viktigaste uppgifter. </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Vid </a:t>
            </a:r>
            <a:r>
              <a:rPr lang="sv-SE" sz="2000" b="1" i="1" dirty="0">
                <a:latin typeface="Calibri" pitchFamily="34" charset="0"/>
                <a:cs typeface="Calibri" pitchFamily="34" charset="0"/>
              </a:rPr>
              <a:t>tvistemål tar domstolen hänsyn både till lagar och till vad parterna kommit överens om i avtal</a:t>
            </a:r>
            <a:r>
              <a:rPr lang="sv-SE" sz="2000" b="1" i="1" dirty="0" smtClean="0">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Vissa </a:t>
            </a:r>
            <a:r>
              <a:rPr lang="sv-SE" sz="2000" b="1" i="1" dirty="0">
                <a:solidFill>
                  <a:srgbClr val="0070C0"/>
                </a:solidFill>
                <a:latin typeface="Calibri" pitchFamily="34" charset="0"/>
                <a:cs typeface="Calibri" pitchFamily="34" charset="0"/>
              </a:rPr>
              <a:t>lagregler går dock före avtal – sådana lagar kallas tvingande och förekommer bl.a. i de olika konsumentlagarna</a:t>
            </a:r>
            <a:r>
              <a:rPr lang="sv-SE" sz="2000" b="1" i="1" dirty="0" smtClean="0">
                <a:solidFill>
                  <a:srgbClr val="0070C0"/>
                </a:solidFill>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Reglerna </a:t>
            </a:r>
            <a:r>
              <a:rPr lang="sv-SE" sz="2000" b="1" i="1" dirty="0">
                <a:latin typeface="Calibri" pitchFamily="34" charset="0"/>
                <a:cs typeface="Calibri" pitchFamily="34" charset="0"/>
              </a:rPr>
              <a:t>för hur en process i de allmänna domstolarna ska gå till återfinns i rättegångsbalken</a:t>
            </a:r>
            <a:r>
              <a:rPr lang="sv-SE" sz="2000" b="1" i="1" dirty="0" smtClean="0">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I </a:t>
            </a:r>
            <a:r>
              <a:rPr lang="sv-SE" sz="2000" b="1" i="1" dirty="0">
                <a:solidFill>
                  <a:srgbClr val="0070C0"/>
                </a:solidFill>
                <a:latin typeface="Calibri" pitchFamily="34" charset="0"/>
                <a:cs typeface="Calibri" pitchFamily="34" charset="0"/>
              </a:rPr>
              <a:t>brottmål förekommer aldrig förlikning, men i tvistemål är det vanligt att parterna blir överens – t.ex. vid den förberedande förhandlingen – utan att ärendet behöver gå till huvudförhandling</a:t>
            </a:r>
            <a:r>
              <a:rPr lang="sv-SE" sz="2000" b="1" i="1" dirty="0" smtClean="0">
                <a:solidFill>
                  <a:srgbClr val="0070C0"/>
                </a:solidFill>
                <a:latin typeface="Calibri" pitchFamily="34" charset="0"/>
                <a:cs typeface="Calibri" pitchFamily="34" charset="0"/>
              </a:rPr>
              <a:t>.</a:t>
            </a:r>
          </a:p>
          <a:p>
            <a:endParaRPr lang="sv-SE" sz="2000" b="1" i="1" dirty="0">
              <a:solidFill>
                <a:srgbClr val="0070C0"/>
              </a:solidFill>
              <a:latin typeface="Calibri" pitchFamily="34" charset="0"/>
              <a:cs typeface="Calibri" pitchFamily="34" charset="0"/>
            </a:endParaRPr>
          </a:p>
        </p:txBody>
      </p:sp>
      <p:sp>
        <p:nvSpPr>
          <p:cNvPr id="3" name="Rubrik 2"/>
          <p:cNvSpPr>
            <a:spLocks noGrp="1"/>
          </p:cNvSpPr>
          <p:nvPr>
            <p:ph type="title"/>
          </p:nvPr>
        </p:nvSpPr>
        <p:spPr>
          <a:xfrm>
            <a:off x="683568" y="548680"/>
            <a:ext cx="8132440" cy="494928"/>
          </a:xfrm>
          <a:solidFill>
            <a:schemeClr val="accent4">
              <a:lumMod val="40000"/>
              <a:lumOff val="60000"/>
            </a:schemeClr>
          </a:solidFill>
        </p:spPr>
        <p:txBody>
          <a:bodyPr>
            <a:normAutofit/>
          </a:bodyPr>
          <a:lstStyle/>
          <a:p>
            <a:r>
              <a:rPr lang="sv-SE" sz="2000" b="1" dirty="0" smtClean="0">
                <a:latin typeface="Calibri" pitchFamily="34" charset="0"/>
                <a:cs typeface="Calibri" pitchFamily="34" charset="0"/>
              </a:rPr>
              <a:t>Sammanfattning av kapitel  5, Att lösa tvister</a:t>
            </a:r>
            <a:endParaRPr lang="sv-SE" sz="2000" b="1" dirty="0">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622623"/>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6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5">
              <a:lumMod val="40000"/>
              <a:lumOff val="60000"/>
            </a:schemeClr>
          </a:solidFill>
        </p:spPr>
        <p:txBody>
          <a:bodyPr>
            <a:normAutofit/>
          </a:bodyPr>
          <a:lstStyle/>
          <a:p>
            <a:pPr marL="274320" lvl="0" indent="-274320">
              <a:lnSpc>
                <a:spcPct val="115000"/>
              </a:lnSpc>
              <a:spcBef>
                <a:spcPts val="580"/>
              </a:spcBef>
              <a:spcAft>
                <a:spcPts val="1000"/>
              </a:spcAft>
            </a:pPr>
            <a:r>
              <a:rPr lang="sv-SE" sz="2400" dirty="0">
                <a:solidFill>
                  <a:prstClr val="black"/>
                </a:solidFill>
                <a:effectLst>
                  <a:outerShdw blurRad="38100" dist="38100" dir="2700000" algn="tl">
                    <a:srgbClr val="000000">
                      <a:alpha val="43137"/>
                    </a:srgbClr>
                  </a:outerShdw>
                </a:effectLst>
                <a:latin typeface="Calibri"/>
                <a:ea typeface="Calibri"/>
                <a:cs typeface="Times New Roman"/>
              </a:rPr>
              <a:t>Mål: genom att arbeta med kapitlet ska du lära dig att</a:t>
            </a:r>
            <a:br>
              <a:rPr lang="sv-SE" sz="2400" dirty="0">
                <a:solidFill>
                  <a:prstClr val="black"/>
                </a:solidFill>
                <a:effectLst>
                  <a:outerShdw blurRad="38100" dist="38100" dir="2700000" algn="tl">
                    <a:srgbClr val="000000">
                      <a:alpha val="43137"/>
                    </a:srgbClr>
                  </a:outerShdw>
                </a:effectLst>
                <a:latin typeface="Calibri"/>
                <a:ea typeface="Calibri"/>
                <a:cs typeface="Times New Roman"/>
              </a:rPr>
            </a:br>
            <a:endParaRPr lang="sv-SE" sz="2400"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539552" y="1628800"/>
            <a:ext cx="8147248" cy="4497363"/>
          </a:xfrm>
        </p:spPr>
        <p:txBody>
          <a:bodyPr>
            <a:normAutofit fontScale="25000" lnSpcReduction="20000"/>
          </a:bodyPr>
          <a:lstStyle/>
          <a:p>
            <a:pPr marL="342900" lvl="0" indent="-342900">
              <a:lnSpc>
                <a:spcPct val="115000"/>
              </a:lnSpc>
              <a:spcAft>
                <a:spcPts val="0"/>
              </a:spcAft>
              <a:buFont typeface="Symbol"/>
              <a:buChar char=""/>
            </a:pPr>
            <a:endParaRPr lang="sv-SE" sz="2800" dirty="0" smtClean="0">
              <a:latin typeface="Calibri"/>
              <a:ea typeface="Calibri"/>
              <a:cs typeface="Times New Roman"/>
            </a:endParaRPr>
          </a:p>
          <a:p>
            <a:pPr marL="342900" lvl="0" indent="-342900">
              <a:lnSpc>
                <a:spcPct val="120000"/>
              </a:lnSpc>
              <a:spcAft>
                <a:spcPts val="0"/>
              </a:spcAft>
              <a:buFont typeface="Symbol"/>
              <a:buChar char=""/>
            </a:pPr>
            <a:r>
              <a:rPr lang="sv-SE" sz="8000" b="1" dirty="0" smtClean="0">
                <a:solidFill>
                  <a:srgbClr val="0070C0"/>
                </a:solidFill>
                <a:latin typeface="Calibri"/>
                <a:ea typeface="Calibri"/>
                <a:cs typeface="Times New Roman"/>
              </a:rPr>
              <a:t>olika slag av rättsliga tvister döms av olika domstolar. </a:t>
            </a:r>
          </a:p>
          <a:p>
            <a:pPr marL="342900" lvl="0" indent="-342900">
              <a:lnSpc>
                <a:spcPct val="120000"/>
              </a:lnSpc>
              <a:spcAft>
                <a:spcPts val="0"/>
              </a:spcAft>
              <a:buFont typeface="Symbol"/>
              <a:buChar char=""/>
            </a:pPr>
            <a:r>
              <a:rPr lang="sv-SE" sz="8000" b="1" dirty="0">
                <a:latin typeface="Calibri"/>
                <a:ea typeface="Calibri"/>
                <a:cs typeface="Times New Roman"/>
              </a:rPr>
              <a:t>d</a:t>
            </a:r>
            <a:r>
              <a:rPr lang="sv-SE" sz="8000" b="1" dirty="0" smtClean="0">
                <a:latin typeface="Calibri"/>
                <a:ea typeface="Calibri"/>
                <a:cs typeface="Times New Roman"/>
              </a:rPr>
              <a:t>e allmänna domstolarna dömer både i tvistemål och i brottmål. </a:t>
            </a:r>
            <a:endParaRPr lang="sv-SE" sz="8000" b="1" dirty="0">
              <a:latin typeface="Calibri"/>
              <a:ea typeface="Calibri"/>
              <a:cs typeface="Times New Roman"/>
            </a:endParaRPr>
          </a:p>
          <a:p>
            <a:pPr marL="342900" lvl="0" indent="-342900">
              <a:lnSpc>
                <a:spcPct val="120000"/>
              </a:lnSpc>
              <a:spcAft>
                <a:spcPts val="0"/>
              </a:spcAft>
              <a:buFont typeface="Symbol"/>
              <a:buChar char=""/>
            </a:pPr>
            <a:r>
              <a:rPr lang="sv-SE" sz="8000" b="1" dirty="0" smtClean="0">
                <a:solidFill>
                  <a:srgbClr val="0070C0"/>
                </a:solidFill>
                <a:latin typeface="Calibri"/>
                <a:ea typeface="Calibri"/>
                <a:cs typeface="Times New Roman"/>
              </a:rPr>
              <a:t>en rättslig konflikt kan ofta lösas utan rättegång.</a:t>
            </a:r>
            <a:endParaRPr lang="sv-SE" sz="8000" b="1" dirty="0">
              <a:solidFill>
                <a:srgbClr val="0070C0"/>
              </a:solidFill>
              <a:latin typeface="Calibri"/>
              <a:ea typeface="Calibri"/>
              <a:cs typeface="Times New Roman"/>
            </a:endParaRPr>
          </a:p>
          <a:p>
            <a:pPr marL="342900" lvl="0" indent="-342900">
              <a:lnSpc>
                <a:spcPct val="120000"/>
              </a:lnSpc>
              <a:spcAft>
                <a:spcPts val="0"/>
              </a:spcAft>
              <a:buFont typeface="Symbol"/>
              <a:buChar char=""/>
            </a:pPr>
            <a:r>
              <a:rPr lang="sv-SE" sz="8000" b="1" dirty="0" smtClean="0">
                <a:latin typeface="Calibri"/>
                <a:ea typeface="Calibri"/>
                <a:cs typeface="Times New Roman"/>
              </a:rPr>
              <a:t>en rättegång i allmän domstol följer rättegångsbalkens detaljerade regler.</a:t>
            </a:r>
            <a:endParaRPr lang="sv-SE" sz="8000" b="1" dirty="0">
              <a:latin typeface="Calibri"/>
              <a:ea typeface="Calibri"/>
              <a:cs typeface="Times New Roman"/>
            </a:endParaRPr>
          </a:p>
          <a:p>
            <a:pPr marL="342900" lvl="0" indent="-342900">
              <a:lnSpc>
                <a:spcPct val="120000"/>
              </a:lnSpc>
              <a:spcAft>
                <a:spcPts val="0"/>
              </a:spcAft>
              <a:buFont typeface="Symbol"/>
              <a:buChar char=""/>
            </a:pPr>
            <a:r>
              <a:rPr lang="sv-SE" sz="8000" b="1" dirty="0" smtClean="0">
                <a:solidFill>
                  <a:srgbClr val="0070C0"/>
                </a:solidFill>
                <a:latin typeface="Calibri"/>
                <a:ea typeface="Calibri"/>
                <a:cs typeface="Times New Roman"/>
              </a:rPr>
              <a:t>företag ibland använder möjligheten till skiljedom istället för allmän domstol.</a:t>
            </a:r>
            <a:endParaRPr lang="sv-SE" sz="8000" b="1" dirty="0">
              <a:solidFill>
                <a:srgbClr val="0070C0"/>
              </a:solidFill>
              <a:latin typeface="Calibri"/>
              <a:ea typeface="Calibri"/>
              <a:cs typeface="Times New Roman"/>
            </a:endParaRPr>
          </a:p>
          <a:p>
            <a:pPr marL="342900" lvl="0" indent="-342900">
              <a:lnSpc>
                <a:spcPct val="120000"/>
              </a:lnSpc>
              <a:spcAft>
                <a:spcPts val="0"/>
              </a:spcAft>
              <a:buFont typeface="Symbol"/>
              <a:buChar char=""/>
            </a:pPr>
            <a:r>
              <a:rPr lang="sv-SE" sz="8000" b="1" dirty="0" smtClean="0">
                <a:latin typeface="Calibri"/>
                <a:ea typeface="Calibri"/>
                <a:cs typeface="Times New Roman"/>
              </a:rPr>
              <a:t>det finns ett förenklat förfarande om tvisten endast gäller utebliven betalning.</a:t>
            </a:r>
            <a:endParaRPr lang="sv-SE" sz="8000" b="1" dirty="0">
              <a:latin typeface="Calibri"/>
              <a:ea typeface="Calibri"/>
              <a:cs typeface="Times New Roman"/>
            </a:endParaRPr>
          </a:p>
          <a:p>
            <a:pPr marL="342900" lvl="0" indent="-342900">
              <a:lnSpc>
                <a:spcPct val="120000"/>
              </a:lnSpc>
              <a:spcAft>
                <a:spcPts val="1000"/>
              </a:spcAft>
              <a:buFont typeface="Symbol"/>
              <a:buChar char=""/>
            </a:pPr>
            <a:r>
              <a:rPr lang="sv-SE" sz="8000" b="1" dirty="0" smtClean="0">
                <a:solidFill>
                  <a:srgbClr val="0070C0"/>
                </a:solidFill>
                <a:latin typeface="Calibri"/>
                <a:ea typeface="Calibri"/>
                <a:cs typeface="Times New Roman"/>
              </a:rPr>
              <a:t>tvister med myndighet döms i förvaltningsdomstolar. </a:t>
            </a:r>
          </a:p>
          <a:p>
            <a:pPr marL="342900" lvl="0" indent="-342900">
              <a:lnSpc>
                <a:spcPct val="120000"/>
              </a:lnSpc>
              <a:spcAft>
                <a:spcPts val="1000"/>
              </a:spcAft>
              <a:buFont typeface="Symbol"/>
              <a:buChar char=""/>
            </a:pPr>
            <a:r>
              <a:rPr lang="sv-SE" sz="8000" b="1" dirty="0" smtClean="0">
                <a:solidFill>
                  <a:prstClr val="black"/>
                </a:solidFill>
                <a:ea typeface="Calibri"/>
                <a:cs typeface="Times New Roman"/>
              </a:rPr>
              <a:t>bevisning är viktigt även i tvistemål. </a:t>
            </a:r>
            <a:endParaRPr lang="sv-SE" sz="8000" b="1" dirty="0">
              <a:solidFill>
                <a:srgbClr val="0070C0"/>
              </a:solidFill>
              <a:ea typeface="Calibri"/>
              <a:cs typeface="Times New Roman"/>
            </a:endParaRPr>
          </a:p>
          <a:p>
            <a:pPr lvl="0">
              <a:lnSpc>
                <a:spcPct val="120000"/>
              </a:lnSpc>
              <a:spcAft>
                <a:spcPts val="1000"/>
              </a:spcAft>
              <a:buFont typeface="Symbol"/>
              <a:buChar char=""/>
            </a:pPr>
            <a:r>
              <a:rPr lang="sv-SE" sz="8000" b="1" dirty="0" smtClean="0">
                <a:solidFill>
                  <a:srgbClr val="0070C0"/>
                </a:solidFill>
                <a:ea typeface="Calibri"/>
                <a:cs typeface="Times New Roman"/>
              </a:rPr>
              <a:t>offentlighetsprincipen är viktig för ett samhälles rättssäkerhet.</a:t>
            </a:r>
            <a:endParaRPr lang="sv-S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605038"/>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887"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6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827584" y="65398"/>
            <a:ext cx="7344816" cy="5601533"/>
          </a:xfrm>
          <a:prstGeom prst="rect">
            <a:avLst/>
          </a:prstGeom>
        </p:spPr>
        <p:txBody>
          <a:bodyPr wrap="square">
            <a:spAutoFit/>
          </a:bodyPr>
          <a:lstStyle/>
          <a:p>
            <a:r>
              <a:rPr lang="sv-SE" dirty="0" smtClean="0"/>
              <a:t>•</a:t>
            </a:r>
            <a:r>
              <a:rPr lang="sv-SE" sz="2000" b="1" dirty="0" smtClean="0">
                <a:latin typeface="Calibri" pitchFamily="34" charset="0"/>
                <a:cs typeface="Calibri" pitchFamily="34" charset="0"/>
              </a:rPr>
              <a:t>	</a:t>
            </a:r>
            <a:r>
              <a:rPr lang="sv-SE" sz="2000" b="1" i="1" dirty="0" smtClean="0">
                <a:latin typeface="Calibri" pitchFamily="34" charset="0"/>
                <a:cs typeface="Calibri" pitchFamily="34" charset="0"/>
              </a:rPr>
              <a:t>För </a:t>
            </a:r>
            <a:r>
              <a:rPr lang="sv-SE" sz="2000" b="1" i="1" dirty="0">
                <a:latin typeface="Calibri" pitchFamily="34" charset="0"/>
                <a:cs typeface="Calibri" pitchFamily="34" charset="0"/>
              </a:rPr>
              <a:t>sådana tvister som gäller mindre värden (</a:t>
            </a:r>
            <a:r>
              <a:rPr lang="sv-SE" sz="2000" b="1" i="1" dirty="0" smtClean="0">
                <a:latin typeface="Calibri" pitchFamily="34" charset="0"/>
                <a:cs typeface="Calibri" pitchFamily="34" charset="0"/>
              </a:rPr>
              <a:t>understigande </a:t>
            </a:r>
            <a:r>
              <a:rPr lang="sv-SE" sz="2000" b="1" i="1" dirty="0">
                <a:latin typeface="Calibri" pitchFamily="34" charset="0"/>
                <a:cs typeface="Calibri" pitchFamily="34" charset="0"/>
              </a:rPr>
              <a:t>ett halvt basbelopp) finns småmålsförfarandet som är ett enklare förfarande än en vanlig rättegång</a:t>
            </a:r>
            <a:r>
              <a:rPr lang="sv-SE" sz="2000" b="1" i="1" dirty="0" smtClean="0">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Företag </a:t>
            </a:r>
            <a:r>
              <a:rPr lang="sv-SE" sz="2000" b="1" i="1" dirty="0">
                <a:solidFill>
                  <a:srgbClr val="0070C0"/>
                </a:solidFill>
                <a:latin typeface="Calibri" pitchFamily="34" charset="0"/>
                <a:cs typeface="Calibri" pitchFamily="34" charset="0"/>
              </a:rPr>
              <a:t>avtalar ofta om att använda skiljenämnd istället för allmän domstol om man skulle bli oense i någon </a:t>
            </a:r>
            <a:r>
              <a:rPr lang="sv-SE" sz="2000" b="1" i="1" dirty="0" smtClean="0">
                <a:solidFill>
                  <a:srgbClr val="0070C0"/>
                </a:solidFill>
                <a:latin typeface="Calibri" pitchFamily="34" charset="0"/>
                <a:cs typeface="Calibri" pitchFamily="34" charset="0"/>
              </a:rPr>
              <a:t>affärs-förbindelse.</a:t>
            </a:r>
          </a:p>
          <a:p>
            <a:endParaRPr lang="sv-SE" sz="2000" b="1" i="1" dirty="0" smtClean="0">
              <a:solidFill>
                <a:srgbClr val="0070C0"/>
              </a:solidFill>
              <a:latin typeface="Calibri" pitchFamily="34" charset="0"/>
              <a:cs typeface="Calibri" pitchFamily="34" charset="0"/>
            </a:endParaRPr>
          </a:p>
          <a:p>
            <a:r>
              <a:rPr lang="sv-SE" sz="2000" b="1" i="1" dirty="0" smtClean="0">
                <a:latin typeface="Calibri" pitchFamily="34" charset="0"/>
                <a:cs typeface="Calibri" pitchFamily="34" charset="0"/>
              </a:rPr>
              <a:t>•	Rättegången </a:t>
            </a:r>
            <a:r>
              <a:rPr lang="sv-SE" sz="2000" b="1" i="1" dirty="0">
                <a:latin typeface="Calibri" pitchFamily="34" charset="0"/>
                <a:cs typeface="Calibri" pitchFamily="34" charset="0"/>
              </a:rPr>
              <a:t>i förvaltningsmål (t.ex. tvister om skatt, körkortsindragningar m.m.) avviker på två sätt: 1) Domstolen bedömer vad som är skrivet – vanligtvis inga muntliga förhandlingar. 2) Domstolen är skyldig att själv se till att ärendet blir utrett – man förlitar sig inte på att parterna gör detta</a:t>
            </a:r>
            <a:r>
              <a:rPr lang="sv-SE" sz="2000" b="1" i="1" dirty="0" smtClean="0">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Offentlighetsprincipen </a:t>
            </a:r>
            <a:r>
              <a:rPr lang="sv-SE" sz="2000" b="1" i="1" dirty="0">
                <a:solidFill>
                  <a:srgbClr val="0070C0"/>
                </a:solidFill>
                <a:latin typeface="Calibri" pitchFamily="34" charset="0"/>
                <a:cs typeface="Calibri" pitchFamily="34" charset="0"/>
              </a:rPr>
              <a:t>innebär att det som inte är skyddat av sekretess är offentlig handling och alltså kan läsas av alla. Det gäller förstås även domar och underlaget till domstolens beslut</a:t>
            </a:r>
            <a:r>
              <a:rPr lang="sv-SE" sz="2000" b="1" i="1" dirty="0" smtClean="0">
                <a:solidFill>
                  <a:srgbClr val="0070C0"/>
                </a:solidFill>
                <a:latin typeface="Calibri" pitchFamily="34" charset="0"/>
                <a:cs typeface="Calibri" pitchFamily="34" charset="0"/>
              </a:rPr>
              <a:t>.</a:t>
            </a:r>
          </a:p>
          <a:p>
            <a:endParaRPr lang="sv-SE"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70663"/>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8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764704"/>
            <a:ext cx="8280920" cy="5940088"/>
          </a:xfrm>
          <a:prstGeom prst="rect">
            <a:avLst/>
          </a:prstGeom>
        </p:spPr>
        <p:txBody>
          <a:bodyPr wrap="square">
            <a:spAutoFit/>
          </a:bodyPr>
          <a:lstStyle/>
          <a:p>
            <a:r>
              <a:rPr lang="sv-SE" sz="2000" b="1" i="1" dirty="0" smtClean="0">
                <a:latin typeface="Calibri" pitchFamily="34" charset="0"/>
                <a:cs typeface="Calibri" pitchFamily="34" charset="0"/>
              </a:rPr>
              <a:t>•	Bevisning </a:t>
            </a:r>
            <a:r>
              <a:rPr lang="sv-SE" sz="2000" b="1" i="1" dirty="0">
                <a:latin typeface="Calibri" pitchFamily="34" charset="0"/>
                <a:cs typeface="Calibri" pitchFamily="34" charset="0"/>
              </a:rPr>
              <a:t>och utsagor från vittnen kan förstås vara mycket viktiga i alla slags rättegångar. Det finns inga särskilda regler för hur bevisning ska värderas utan det är upp till domstolen att ta ställning till vad som är trovärdigt eller ej</a:t>
            </a:r>
            <a:r>
              <a:rPr lang="sv-SE" sz="2000" b="1" i="1" dirty="0" smtClean="0">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En </a:t>
            </a:r>
            <a:r>
              <a:rPr lang="sv-SE" sz="2000" b="1" i="1" dirty="0">
                <a:solidFill>
                  <a:srgbClr val="0070C0"/>
                </a:solidFill>
                <a:latin typeface="Calibri" pitchFamily="34" charset="0"/>
                <a:cs typeface="Calibri" pitchFamily="34" charset="0"/>
              </a:rPr>
              <a:t>dom i underrätt kan ibland överklagas till högre instans och i vissa speciella fall även till Högsta domstolen eller Högsta </a:t>
            </a:r>
            <a:r>
              <a:rPr lang="sv-SE" sz="2000" b="1" i="1" dirty="0" smtClean="0">
                <a:solidFill>
                  <a:srgbClr val="0070C0"/>
                </a:solidFill>
                <a:latin typeface="Calibri" pitchFamily="34" charset="0"/>
                <a:cs typeface="Calibri" pitchFamily="34" charset="0"/>
              </a:rPr>
              <a:t>förvaltnings-domstolen</a:t>
            </a:r>
            <a:r>
              <a:rPr lang="sv-SE" sz="2000" b="1" i="1" dirty="0">
                <a:solidFill>
                  <a:srgbClr val="0070C0"/>
                </a:solidFill>
                <a:latin typeface="Calibri" pitchFamily="34" charset="0"/>
                <a:cs typeface="Calibri" pitchFamily="34" charset="0"/>
              </a:rPr>
              <a:t>.  Vissa specialdomstolar är både första och sista instans, t.ex. Marknadsdomstolen</a:t>
            </a:r>
            <a:r>
              <a:rPr lang="sv-SE" sz="2000" b="1" i="1" dirty="0" smtClean="0">
                <a:solidFill>
                  <a:srgbClr val="0070C0"/>
                </a:solidFill>
                <a:latin typeface="Calibri" pitchFamily="34" charset="0"/>
                <a:cs typeface="Calibri" pitchFamily="34" charset="0"/>
              </a:rPr>
              <a:t>.</a:t>
            </a:r>
          </a:p>
          <a:p>
            <a:endParaRPr lang="sv-SE" sz="2000" b="1" i="1" dirty="0" smtClean="0">
              <a:solidFill>
                <a:srgbClr val="0070C0"/>
              </a:solidFill>
              <a:latin typeface="Calibri" pitchFamily="34" charset="0"/>
              <a:cs typeface="Calibri" pitchFamily="34" charset="0"/>
            </a:endParaRPr>
          </a:p>
          <a:p>
            <a:r>
              <a:rPr lang="sv-SE" sz="2000" b="1" i="1" dirty="0" smtClean="0">
                <a:latin typeface="Calibri" pitchFamily="34" charset="0"/>
                <a:cs typeface="Calibri" pitchFamily="34" charset="0"/>
              </a:rPr>
              <a:t>•	Det </a:t>
            </a:r>
            <a:r>
              <a:rPr lang="sv-SE" sz="2000" b="1" i="1" dirty="0">
                <a:latin typeface="Calibri" pitchFamily="34" charset="0"/>
                <a:cs typeface="Calibri" pitchFamily="34" charset="0"/>
              </a:rPr>
              <a:t>är endast i undantagsfall som en lagakraftvunnen dom kan ändras. Detta sker genom resning och för att en sådan ska beviljas krävs ett allvarligt fel i domstolsprocessen</a:t>
            </a:r>
            <a:r>
              <a:rPr lang="sv-SE" sz="2000" b="1" i="1" dirty="0" smtClean="0">
                <a:latin typeface="Calibri" pitchFamily="34" charset="0"/>
                <a:cs typeface="Calibri" pitchFamily="34" charset="0"/>
              </a:rPr>
              <a:t>.</a:t>
            </a:r>
          </a:p>
          <a:p>
            <a:endParaRPr lang="sv-SE" sz="2000" b="1" i="1" dirty="0" smtClean="0">
              <a:latin typeface="Calibri" pitchFamily="34" charset="0"/>
              <a:cs typeface="Calibri" pitchFamily="34" charset="0"/>
            </a:endParaRPr>
          </a:p>
          <a:p>
            <a:r>
              <a:rPr lang="sv-SE" sz="2000" b="1" i="1" dirty="0" smtClean="0">
                <a:latin typeface="Calibri" pitchFamily="34" charset="0"/>
                <a:cs typeface="Calibri" pitchFamily="34" charset="0"/>
              </a:rPr>
              <a:t>•	</a:t>
            </a:r>
            <a:r>
              <a:rPr lang="sv-SE" sz="2000" b="1" i="1" dirty="0" smtClean="0">
                <a:solidFill>
                  <a:srgbClr val="0070C0"/>
                </a:solidFill>
                <a:latin typeface="Calibri" pitchFamily="34" charset="0"/>
                <a:cs typeface="Calibri" pitchFamily="34" charset="0"/>
              </a:rPr>
              <a:t>JK </a:t>
            </a:r>
            <a:r>
              <a:rPr lang="sv-SE" sz="2000" b="1" i="1" dirty="0">
                <a:solidFill>
                  <a:srgbClr val="0070C0"/>
                </a:solidFill>
                <a:latin typeface="Calibri" pitchFamily="34" charset="0"/>
                <a:cs typeface="Calibri" pitchFamily="34" charset="0"/>
              </a:rPr>
              <a:t>och JO är myndigheter som ska granska bl.a. domstolarnas verksamhet. De har ingen möjlighet att ändra domslut, men JK kan betala ut skadestånd. Granskningen kan också medföra att risken för upprepning av misstag hos domstolar och andra myndigheter minskar</a:t>
            </a:r>
            <a:r>
              <a:rPr lang="sv-SE" sz="2000" b="1" i="1" dirty="0" smtClean="0">
                <a:solidFill>
                  <a:srgbClr val="0070C0"/>
                </a:solidFill>
                <a:latin typeface="Calibri" pitchFamily="34" charset="0"/>
                <a:cs typeface="Calibri" pitchFamily="34" charset="0"/>
              </a:rPr>
              <a:t>.</a:t>
            </a:r>
          </a:p>
          <a:p>
            <a:endParaRPr lang="sv-SE" sz="2000" b="1" i="1" dirty="0" smtClean="0">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703122"/>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87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168" y="0"/>
            <a:ext cx="7488832" cy="68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697" y="65639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700561" y="3788792"/>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151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89289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998" y="6669360"/>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98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896448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597352"/>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1966" y="6579889"/>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351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38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96752"/>
            <a:ext cx="914400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570663"/>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027" y="6544408"/>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327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53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229" y="0"/>
            <a:ext cx="54194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718956" y="3832047"/>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739062"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22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49000"/>
          </a:schemeClr>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571" y="15461"/>
            <a:ext cx="4299531" cy="684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684590" y="3802331"/>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739062"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612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37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 y="744116"/>
            <a:ext cx="9144001"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90" y="6669360"/>
            <a:ext cx="57594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612" y="6553200"/>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875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67000"/>
          </a:schemeClr>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0438" y="0"/>
            <a:ext cx="52297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739061" y="5453063"/>
            <a:ext cx="2505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640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TotalTime>
  <Words>293</Words>
  <Application>Microsoft Office PowerPoint</Application>
  <PresentationFormat>On-screen Show (4:3)</PresentationFormat>
  <Paragraphs>78</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Office-tema</vt:lpstr>
      <vt:lpstr>PowerPoint Presentation</vt:lpstr>
      <vt:lpstr>Mål: genom att arbeta med kapitlet ska du lära dig att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Sammanfattning av kapitel  5, Att lösa tvister</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Min dator</dc:creator>
  <cp:lastModifiedBy>Isabella Falkowska</cp:lastModifiedBy>
  <cp:revision>104</cp:revision>
  <dcterms:created xsi:type="dcterms:W3CDTF">2011-07-03T12:40:24Z</dcterms:created>
  <dcterms:modified xsi:type="dcterms:W3CDTF">2018-10-05T11:15:25Z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