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handoutMasterIdLst>
    <p:handoutMasterId r:id="rId20"/>
  </p:handoutMasterIdLst>
  <p:sldIdLst>
    <p:sldId id="299" r:id="rId2"/>
    <p:sldId id="258" r:id="rId3"/>
    <p:sldId id="301" r:id="rId4"/>
    <p:sldId id="302" r:id="rId5"/>
    <p:sldId id="303" r:id="rId6"/>
    <p:sldId id="304" r:id="rId7"/>
    <p:sldId id="305" r:id="rId8"/>
    <p:sldId id="306" r:id="rId9"/>
    <p:sldId id="307" r:id="rId10"/>
    <p:sldId id="308" r:id="rId11"/>
    <p:sldId id="309" r:id="rId12"/>
    <p:sldId id="310" r:id="rId13"/>
    <p:sldId id="311" r:id="rId14"/>
    <p:sldId id="271" r:id="rId15"/>
    <p:sldId id="272" r:id="rId16"/>
    <p:sldId id="273" r:id="rId17"/>
    <p:sldId id="300" r:id="rId1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8" autoAdjust="0"/>
    <p:restoredTop sz="86391" autoAdjust="0"/>
  </p:normalViewPr>
  <p:slideViewPr>
    <p:cSldViewPr>
      <p:cViewPr varScale="1">
        <p:scale>
          <a:sx n="108" d="100"/>
          <a:sy n="108" d="100"/>
        </p:scale>
        <p:origin x="-984" y="-78"/>
      </p:cViewPr>
      <p:guideLst>
        <p:guide orient="horz" pos="2160"/>
        <p:guide pos="2880"/>
      </p:guideLst>
    </p:cSldViewPr>
  </p:slideViewPr>
  <p:outlineViewPr>
    <p:cViewPr>
      <p:scale>
        <a:sx n="33" d="100"/>
        <a:sy n="33" d="100"/>
      </p:scale>
      <p:origin x="258" y="5580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400ABC-F288-4E73-9EA2-0BCB9EB9F538}" type="datetimeFigureOut">
              <a:rPr lang="sv-SE" smtClean="0"/>
              <a:t>2018-10-05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0D7CE1-0A8E-4B46-91C5-F2F3FAA6C3B2}" type="slidenum">
              <a:rPr lang="sv-SE" smtClean="0"/>
              <a:t>‹#›</a:t>
            </a:fld>
            <a:endParaRPr lang="sv-SE"/>
          </a:p>
        </p:txBody>
      </p:sp>
    </p:spTree>
    <p:extLst>
      <p:ext uri="{BB962C8B-B14F-4D97-AF65-F5344CB8AC3E}">
        <p14:creationId xmlns:p14="http://schemas.microsoft.com/office/powerpoint/2010/main" val="519820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B49727-55DB-4502-8821-5512B8DA44C7}" type="datetimeFigureOut">
              <a:rPr lang="sv-SE" smtClean="0"/>
              <a:t>2018-10-05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dirty="0" smtClean="0"/>
              <a:t>Klicka här för att ändra format på bakgrundstexten</a:t>
            </a:r>
          </a:p>
          <a:p>
            <a:pPr lvl="1"/>
            <a:r>
              <a:rPr lang="sv-SE" dirty="0" smtClean="0"/>
              <a:t>Nivå </a:t>
            </a:r>
            <a:r>
              <a:rPr lang="sv-SE" dirty="0" err="1" smtClean="0"/>
              <a:t>tvåxxxxxxxxx</a:t>
            </a:r>
            <a:endParaRPr lang="sv-SE" dirty="0" smtClean="0"/>
          </a:p>
          <a:p>
            <a:pPr lvl="2"/>
            <a:r>
              <a:rPr lang="sv-SE" dirty="0" smtClean="0"/>
              <a:t>Nivå </a:t>
            </a:r>
            <a:r>
              <a:rPr lang="sv-SE" smtClean="0"/>
              <a:t>trexxxxxxxxxxxx</a:t>
            </a:r>
            <a:endParaRPr lang="sv-SE" dirty="0" smtClean="0"/>
          </a:p>
          <a:p>
            <a:pPr lvl="3"/>
            <a:r>
              <a:rPr lang="sv-SE" dirty="0" smtClean="0"/>
              <a:t>Nivå fyra</a:t>
            </a:r>
          </a:p>
          <a:p>
            <a:pPr lvl="4"/>
            <a:r>
              <a:rPr lang="sv-SE" dirty="0" smtClean="0"/>
              <a:t>Nivå fem</a:t>
            </a:r>
            <a:endParaRPr lang="sv-SE" dirty="0"/>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634BE-FDF3-43A0-9C98-DAD22BFA120C}" type="slidenum">
              <a:rPr lang="sv-SE" smtClean="0"/>
              <a:t>‹#›</a:t>
            </a:fld>
            <a:endParaRPr lang="sv-SE"/>
          </a:p>
        </p:txBody>
      </p:sp>
    </p:spTree>
    <p:extLst>
      <p:ext uri="{BB962C8B-B14F-4D97-AF65-F5344CB8AC3E}">
        <p14:creationId xmlns:p14="http://schemas.microsoft.com/office/powerpoint/2010/main" val="403126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58</a:t>
            </a:r>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a:t>
            </a:fld>
            <a:endParaRPr lang="sv-SE"/>
          </a:p>
        </p:txBody>
      </p:sp>
    </p:spTree>
    <p:extLst>
      <p:ext uri="{BB962C8B-B14F-4D97-AF65-F5344CB8AC3E}">
        <p14:creationId xmlns:p14="http://schemas.microsoft.com/office/powerpoint/2010/main" val="320031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Lärarhandledningen s.  4/8</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10</a:t>
            </a:fld>
            <a:endParaRPr lang="sv-SE"/>
          </a:p>
        </p:txBody>
      </p:sp>
    </p:spTree>
    <p:extLst>
      <p:ext uri="{BB962C8B-B14F-4D97-AF65-F5344CB8AC3E}">
        <p14:creationId xmlns:p14="http://schemas.microsoft.com/office/powerpoint/2010/main" val="425691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Lärarhandledningen s. 4/9</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11</a:t>
            </a:fld>
            <a:endParaRPr lang="sv-SE"/>
          </a:p>
        </p:txBody>
      </p:sp>
    </p:spTree>
    <p:extLst>
      <p:ext uri="{BB962C8B-B14F-4D97-AF65-F5344CB8AC3E}">
        <p14:creationId xmlns:p14="http://schemas.microsoft.com/office/powerpoint/2010/main" val="237547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Lärarhandledningen s. 4/20</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12</a:t>
            </a:fld>
            <a:endParaRPr lang="sv-SE"/>
          </a:p>
        </p:txBody>
      </p:sp>
    </p:spTree>
    <p:extLst>
      <p:ext uri="{BB962C8B-B14F-4D97-AF65-F5344CB8AC3E}">
        <p14:creationId xmlns:p14="http://schemas.microsoft.com/office/powerpoint/2010/main" val="2619069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Lärarhandledningen s. 4/21  Överblick över rättsväsendet </a:t>
            </a:r>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13</a:t>
            </a:fld>
            <a:endParaRPr lang="sv-SE"/>
          </a:p>
        </p:txBody>
      </p:sp>
    </p:spTree>
    <p:extLst>
      <p:ext uri="{BB962C8B-B14F-4D97-AF65-F5344CB8AC3E}">
        <p14:creationId xmlns:p14="http://schemas.microsoft.com/office/powerpoint/2010/main" val="604020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 s. 4/10</a:t>
            </a:r>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14</a:t>
            </a:fld>
            <a:endParaRPr lang="sv-SE"/>
          </a:p>
        </p:txBody>
      </p:sp>
    </p:spTree>
    <p:extLst>
      <p:ext uri="{BB962C8B-B14F-4D97-AF65-F5344CB8AC3E}">
        <p14:creationId xmlns:p14="http://schemas.microsoft.com/office/powerpoint/2010/main" val="1122280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 s. 4/10</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15</a:t>
            </a:fld>
            <a:endParaRPr lang="sv-SE"/>
          </a:p>
        </p:txBody>
      </p:sp>
    </p:spTree>
    <p:extLst>
      <p:ext uri="{BB962C8B-B14F-4D97-AF65-F5344CB8AC3E}">
        <p14:creationId xmlns:p14="http://schemas.microsoft.com/office/powerpoint/2010/main" val="3219884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 s. 4/10</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16</a:t>
            </a:fld>
            <a:endParaRPr lang="sv-SE"/>
          </a:p>
        </p:txBody>
      </p:sp>
    </p:spTree>
    <p:extLst>
      <p:ext uri="{BB962C8B-B14F-4D97-AF65-F5344CB8AC3E}">
        <p14:creationId xmlns:p14="http://schemas.microsoft.com/office/powerpoint/2010/main" val="3851734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58</a:t>
            </a:r>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17</a:t>
            </a:fld>
            <a:endParaRPr lang="sv-SE"/>
          </a:p>
        </p:txBody>
      </p:sp>
    </p:spTree>
    <p:extLst>
      <p:ext uri="{BB962C8B-B14F-4D97-AF65-F5344CB8AC3E}">
        <p14:creationId xmlns:p14="http://schemas.microsoft.com/office/powerpoint/2010/main" val="23625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58</a:t>
            </a:r>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2</a:t>
            </a:fld>
            <a:endParaRPr lang="sv-SE"/>
          </a:p>
        </p:txBody>
      </p:sp>
    </p:spTree>
    <p:extLst>
      <p:ext uri="{BB962C8B-B14F-4D97-AF65-F5344CB8AC3E}">
        <p14:creationId xmlns:p14="http://schemas.microsoft.com/office/powerpoint/2010/main" val="117882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59 och 61</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3</a:t>
            </a:fld>
            <a:endParaRPr lang="sv-SE"/>
          </a:p>
        </p:txBody>
      </p:sp>
    </p:spTree>
    <p:extLst>
      <p:ext uri="{BB962C8B-B14F-4D97-AF65-F5344CB8AC3E}">
        <p14:creationId xmlns:p14="http://schemas.microsoft.com/office/powerpoint/2010/main" val="301892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64</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4</a:t>
            </a:fld>
            <a:endParaRPr lang="sv-SE"/>
          </a:p>
        </p:txBody>
      </p:sp>
    </p:spTree>
    <p:extLst>
      <p:ext uri="{BB962C8B-B14F-4D97-AF65-F5344CB8AC3E}">
        <p14:creationId xmlns:p14="http://schemas.microsoft.com/office/powerpoint/2010/main" val="424406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66</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5</a:t>
            </a:fld>
            <a:endParaRPr lang="sv-SE"/>
          </a:p>
        </p:txBody>
      </p:sp>
    </p:spTree>
    <p:extLst>
      <p:ext uri="{BB962C8B-B14F-4D97-AF65-F5344CB8AC3E}">
        <p14:creationId xmlns:p14="http://schemas.microsoft.com/office/powerpoint/2010/main" val="135946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68</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6</a:t>
            </a:fld>
            <a:endParaRPr lang="sv-SE"/>
          </a:p>
        </p:txBody>
      </p:sp>
    </p:spTree>
    <p:extLst>
      <p:ext uri="{BB962C8B-B14F-4D97-AF65-F5344CB8AC3E}">
        <p14:creationId xmlns:p14="http://schemas.microsoft.com/office/powerpoint/2010/main" val="118452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69</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7</a:t>
            </a:fld>
            <a:endParaRPr lang="sv-SE"/>
          </a:p>
        </p:txBody>
      </p:sp>
    </p:spTree>
    <p:extLst>
      <p:ext uri="{BB962C8B-B14F-4D97-AF65-F5344CB8AC3E}">
        <p14:creationId xmlns:p14="http://schemas.microsoft.com/office/powerpoint/2010/main" val="101180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Karta över domstolarna. Källa Domstolsverkets Årsredovisning 2010 s. 10.</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8</a:t>
            </a:fld>
            <a:endParaRPr lang="sv-SE"/>
          </a:p>
        </p:txBody>
      </p:sp>
    </p:spTree>
    <p:extLst>
      <p:ext uri="{BB962C8B-B14F-4D97-AF65-F5344CB8AC3E}">
        <p14:creationId xmlns:p14="http://schemas.microsoft.com/office/powerpoint/2010/main" val="94430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Illustration ur läroboken s. 44 som visar 1) att Sveriges lagar gäller inom Sverige 2) att nationen Sverige frivilligt ingått avtal med andra länder. Dessutom ingår svenska fysiska och juridiska personer avtal med personer i andra länder (internationell privaträtt)</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9</a:t>
            </a:fld>
            <a:endParaRPr lang="sv-SE"/>
          </a:p>
        </p:txBody>
      </p:sp>
    </p:spTree>
    <p:extLst>
      <p:ext uri="{BB962C8B-B14F-4D97-AF65-F5344CB8AC3E}">
        <p14:creationId xmlns:p14="http://schemas.microsoft.com/office/powerpoint/2010/main" val="269921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0A2C2E6-4272-4D6F-837A-86E75E474AF0}" type="datetimeFigureOut">
              <a:rPr lang="sv-SE" smtClean="0"/>
              <a:t>2018-10-05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318806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0A2C2E6-4272-4D6F-837A-86E75E474AF0}" type="datetimeFigureOut">
              <a:rPr lang="sv-SE" smtClean="0"/>
              <a:t>2018-10-05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227774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0A2C2E6-4272-4D6F-837A-86E75E474AF0}" type="datetimeFigureOut">
              <a:rPr lang="sv-SE" smtClean="0"/>
              <a:t>2018-10-05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76695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0A2C2E6-4272-4D6F-837A-86E75E474AF0}" type="datetimeFigureOut">
              <a:rPr lang="sv-SE" smtClean="0"/>
              <a:t>2018-10-05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382151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90A2C2E6-4272-4D6F-837A-86E75E474AF0}" type="datetimeFigureOut">
              <a:rPr lang="sv-SE" smtClean="0"/>
              <a:t>2018-10-05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375818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0A2C2E6-4272-4D6F-837A-86E75E474AF0}" type="datetimeFigureOut">
              <a:rPr lang="sv-SE" smtClean="0"/>
              <a:t>2018-10-05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143534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0A2C2E6-4272-4D6F-837A-86E75E474AF0}" type="datetimeFigureOut">
              <a:rPr lang="sv-SE" smtClean="0"/>
              <a:t>2018-10-05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233699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0A2C2E6-4272-4D6F-837A-86E75E474AF0}" type="datetimeFigureOut">
              <a:rPr lang="sv-SE" smtClean="0"/>
              <a:t>2018-10-05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102519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0A2C2E6-4272-4D6F-837A-86E75E474AF0}" type="datetimeFigureOut">
              <a:rPr lang="sv-SE" smtClean="0"/>
              <a:t>2018-10-05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193877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0A2C2E6-4272-4D6F-837A-86E75E474AF0}" type="datetimeFigureOut">
              <a:rPr lang="sv-SE" smtClean="0"/>
              <a:t>2018-10-05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23327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0A2C2E6-4272-4D6F-837A-86E75E474AF0}" type="datetimeFigureOut">
              <a:rPr lang="sv-SE" smtClean="0"/>
              <a:t>2018-10-05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368284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2C2E6-4272-4D6F-837A-86E75E474AF0}" type="datetimeFigureOut">
              <a:rPr lang="sv-SE" smtClean="0"/>
              <a:t>2018-10-05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29600-619B-439E-BCB7-251C82DB699A}" type="slidenum">
              <a:rPr lang="sv-SE" smtClean="0"/>
              <a:t>‹#›</a:t>
            </a:fld>
            <a:endParaRPr lang="sv-SE"/>
          </a:p>
        </p:txBody>
      </p:sp>
    </p:spTree>
    <p:extLst>
      <p:ext uri="{BB962C8B-B14F-4D97-AF65-F5344CB8AC3E}">
        <p14:creationId xmlns:p14="http://schemas.microsoft.com/office/powerpoint/2010/main" val="3315671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120"/>
            <a:ext cx="7553983" cy="685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ruta 2"/>
          <p:cNvSpPr txBox="1"/>
          <p:nvPr/>
        </p:nvSpPr>
        <p:spPr>
          <a:xfrm>
            <a:off x="4067944" y="4941168"/>
            <a:ext cx="4032448" cy="923330"/>
          </a:xfrm>
          <a:prstGeom prst="rect">
            <a:avLst/>
          </a:prstGeom>
          <a:noFill/>
        </p:spPr>
        <p:txBody>
          <a:bodyPr wrap="square" rtlCol="0">
            <a:spAutoFit/>
          </a:bodyPr>
          <a:lstStyle/>
          <a:p>
            <a:r>
              <a:rPr lang="sv-SE" sz="5400" b="1" dirty="0" smtClean="0">
                <a:solidFill>
                  <a:schemeClr val="bg1"/>
                </a:solidFill>
              </a:rPr>
              <a:t>Domstolar</a:t>
            </a:r>
            <a:endParaRPr lang="sv-SE" sz="5400" b="1" dirty="0">
              <a:solidFill>
                <a:schemeClr val="bg1"/>
              </a:solidFill>
            </a:endParaRPr>
          </a:p>
        </p:txBody>
      </p:sp>
      <p:pic>
        <p:nvPicPr>
          <p:cNvPr id="4" name="Picture 2"/>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0" y="0"/>
            <a:ext cx="15476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8580"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813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80728"/>
            <a:ext cx="8784975" cy="45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5"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609" y="6622623"/>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779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29069"/>
            <a:ext cx="8784976" cy="498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1358" y="6544408"/>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6570663"/>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85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24817" y="-978259"/>
            <a:ext cx="3672408" cy="874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5" y="6509238"/>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587454"/>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493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6889" y="6344271"/>
            <a:ext cx="1584176" cy="1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ruta 2"/>
          <p:cNvSpPr txBox="1"/>
          <p:nvPr/>
        </p:nvSpPr>
        <p:spPr>
          <a:xfrm>
            <a:off x="2252936" y="5951898"/>
            <a:ext cx="5029327" cy="307777"/>
          </a:xfrm>
          <a:prstGeom prst="rect">
            <a:avLst/>
          </a:prstGeom>
          <a:noFill/>
        </p:spPr>
        <p:txBody>
          <a:bodyPr wrap="square" rtlCol="0">
            <a:spAutoFit/>
          </a:bodyPr>
          <a:lstStyle/>
          <a:p>
            <a:r>
              <a:rPr lang="sv-SE" sz="1400" b="1" dirty="0" smtClean="0"/>
              <a:t>Se överblick på sidan 69</a:t>
            </a:r>
            <a:endParaRPr lang="sv-SE" sz="1400" b="1"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188640"/>
            <a:ext cx="5015716" cy="648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6326469"/>
            <a:ext cx="575945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7737103" y="5453062"/>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2692095" y="3788792"/>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46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83568" y="1844824"/>
            <a:ext cx="8064896" cy="4093428"/>
          </a:xfrm>
          <a:prstGeom prst="rect">
            <a:avLst/>
          </a:prstGeom>
        </p:spPr>
        <p:txBody>
          <a:bodyPr wrap="square">
            <a:spAutoFit/>
          </a:bodyPr>
          <a:lstStyle/>
          <a:p>
            <a:r>
              <a:rPr lang="sv-SE" dirty="0" smtClean="0"/>
              <a:t>•</a:t>
            </a:r>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Både </a:t>
            </a:r>
            <a:r>
              <a:rPr lang="sv-SE" sz="2000" b="1" i="1" dirty="0">
                <a:solidFill>
                  <a:srgbClr val="0070C0"/>
                </a:solidFill>
                <a:latin typeface="Calibri" pitchFamily="34" charset="0"/>
                <a:cs typeface="Calibri" pitchFamily="34" charset="0"/>
              </a:rPr>
              <a:t>tvistemål och brottmål döms i allmänna </a:t>
            </a:r>
            <a:r>
              <a:rPr lang="sv-SE" sz="2000" b="1" i="1" dirty="0" smtClean="0">
                <a:solidFill>
                  <a:srgbClr val="0070C0"/>
                </a:solidFill>
                <a:latin typeface="Calibri" pitchFamily="34" charset="0"/>
                <a:cs typeface="Calibri" pitchFamily="34" charset="0"/>
              </a:rPr>
              <a:t>domstolar. </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Tingsrättens </a:t>
            </a:r>
            <a:r>
              <a:rPr lang="sv-SE" sz="2000" b="1" i="1" dirty="0">
                <a:latin typeface="Calibri" pitchFamily="34" charset="0"/>
                <a:cs typeface="Calibri" pitchFamily="34" charset="0"/>
              </a:rPr>
              <a:t>beslut kan överklagas till hovrätt och i sällsynta fall till Högsta </a:t>
            </a:r>
            <a:r>
              <a:rPr lang="sv-SE" sz="2000" b="1" i="1" dirty="0" smtClean="0">
                <a:latin typeface="Calibri" pitchFamily="34" charset="0"/>
                <a:cs typeface="Calibri" pitchFamily="34" charset="0"/>
              </a:rPr>
              <a:t>domstolen. </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Civilrättsliga </a:t>
            </a:r>
            <a:r>
              <a:rPr lang="sv-SE" sz="2000" b="1" i="1" dirty="0">
                <a:solidFill>
                  <a:srgbClr val="0070C0"/>
                </a:solidFill>
                <a:latin typeface="Calibri" pitchFamily="34" charset="0"/>
                <a:cs typeface="Calibri" pitchFamily="34" charset="0"/>
              </a:rPr>
              <a:t>tvister kan lösas genom </a:t>
            </a:r>
            <a:r>
              <a:rPr lang="sv-SE" sz="2000" b="1" i="1" dirty="0" smtClean="0">
                <a:solidFill>
                  <a:srgbClr val="0070C0"/>
                </a:solidFill>
                <a:latin typeface="Calibri" pitchFamily="34" charset="0"/>
                <a:cs typeface="Calibri" pitchFamily="34" charset="0"/>
              </a:rPr>
              <a:t>förlikning. </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Skiljenämnd </a:t>
            </a:r>
            <a:r>
              <a:rPr lang="sv-SE" sz="2000" b="1" i="1" dirty="0">
                <a:latin typeface="Calibri" pitchFamily="34" charset="0"/>
                <a:cs typeface="Calibri" pitchFamily="34" charset="0"/>
              </a:rPr>
              <a:t>används ofta vid företagstvister istället för allmän </a:t>
            </a:r>
            <a:r>
              <a:rPr lang="sv-SE" sz="2000" b="1" i="1" dirty="0" smtClean="0">
                <a:latin typeface="Calibri" pitchFamily="34" charset="0"/>
                <a:cs typeface="Calibri" pitchFamily="34" charset="0"/>
              </a:rPr>
              <a:t>domstol. </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Summarisk </a:t>
            </a:r>
            <a:r>
              <a:rPr lang="sv-SE" sz="2000" b="1" i="1" dirty="0">
                <a:solidFill>
                  <a:srgbClr val="0070C0"/>
                </a:solidFill>
                <a:latin typeface="Calibri" pitchFamily="34" charset="0"/>
                <a:cs typeface="Calibri" pitchFamily="34" charset="0"/>
              </a:rPr>
              <a:t>process hos Kronofogden är ett vanligare och enklare alternativ vid tvister om </a:t>
            </a:r>
            <a:r>
              <a:rPr lang="sv-SE" sz="2000" b="1" i="1" dirty="0" smtClean="0">
                <a:solidFill>
                  <a:srgbClr val="0070C0"/>
                </a:solidFill>
                <a:latin typeface="Calibri" pitchFamily="34" charset="0"/>
                <a:cs typeface="Calibri" pitchFamily="34" charset="0"/>
              </a:rPr>
              <a:t>betalning. </a:t>
            </a:r>
          </a:p>
          <a:p>
            <a:endParaRPr lang="sv-SE" sz="2000" b="1" i="1" dirty="0">
              <a:solidFill>
                <a:srgbClr val="0070C0"/>
              </a:solidFill>
              <a:latin typeface="Calibri" pitchFamily="34" charset="0"/>
              <a:cs typeface="Calibri" pitchFamily="34" charset="0"/>
            </a:endParaRPr>
          </a:p>
        </p:txBody>
      </p:sp>
      <p:sp>
        <p:nvSpPr>
          <p:cNvPr id="3" name="Rubrik 2"/>
          <p:cNvSpPr>
            <a:spLocks noGrp="1"/>
          </p:cNvSpPr>
          <p:nvPr>
            <p:ph type="title"/>
          </p:nvPr>
        </p:nvSpPr>
        <p:spPr>
          <a:xfrm>
            <a:off x="611560" y="548680"/>
            <a:ext cx="8204448" cy="494928"/>
          </a:xfrm>
          <a:solidFill>
            <a:schemeClr val="accent4">
              <a:lumMod val="40000"/>
              <a:lumOff val="60000"/>
            </a:schemeClr>
          </a:solidFill>
        </p:spPr>
        <p:txBody>
          <a:bodyPr>
            <a:normAutofit/>
          </a:bodyPr>
          <a:lstStyle/>
          <a:p>
            <a:r>
              <a:rPr lang="sv-SE" sz="2000" b="1" dirty="0" smtClean="0">
                <a:latin typeface="Calibri" pitchFamily="34" charset="0"/>
                <a:cs typeface="Calibri" pitchFamily="34" charset="0"/>
              </a:rPr>
              <a:t>Sammanfattning av kapitel  4, Domstolar</a:t>
            </a:r>
            <a:endParaRPr lang="sv-SE" sz="2000" b="1" dirty="0">
              <a:latin typeface="Calibri" pitchFamily="34" charset="0"/>
              <a:cs typeface="Calibri"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6544408"/>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596368"/>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68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83568" y="980728"/>
            <a:ext cx="7992888" cy="4647426"/>
          </a:xfrm>
          <a:prstGeom prst="rect">
            <a:avLst/>
          </a:prstGeom>
        </p:spPr>
        <p:txBody>
          <a:bodyPr wrap="square">
            <a:spAutoFit/>
          </a:bodyPr>
          <a:lstStyle/>
          <a:p>
            <a:r>
              <a:rPr lang="sv-SE" dirty="0" smtClean="0"/>
              <a:t>•</a:t>
            </a:r>
            <a:r>
              <a:rPr lang="sv-SE" sz="2000" b="1" dirty="0" smtClean="0">
                <a:latin typeface="Calibri" pitchFamily="34" charset="0"/>
                <a:cs typeface="Calibri" pitchFamily="34" charset="0"/>
              </a:rPr>
              <a:t>	</a:t>
            </a:r>
            <a:r>
              <a:rPr lang="sv-SE" sz="2000" b="1" i="1" dirty="0" smtClean="0">
                <a:latin typeface="Calibri" pitchFamily="34" charset="0"/>
                <a:cs typeface="Calibri" pitchFamily="34" charset="0"/>
              </a:rPr>
              <a:t>Förvaltningsmål </a:t>
            </a:r>
            <a:r>
              <a:rPr lang="sv-SE" sz="2000" b="1" i="1" dirty="0">
                <a:latin typeface="Calibri" pitchFamily="34" charset="0"/>
                <a:cs typeface="Calibri" pitchFamily="34" charset="0"/>
              </a:rPr>
              <a:t>döms av </a:t>
            </a:r>
            <a:r>
              <a:rPr lang="sv-SE" sz="2000" b="1" i="1" dirty="0" smtClean="0">
                <a:latin typeface="Calibri" pitchFamily="34" charset="0"/>
                <a:cs typeface="Calibri" pitchFamily="34" charset="0"/>
              </a:rPr>
              <a:t>förvaltningsdomstol. </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Förvaltningsrättens </a:t>
            </a:r>
            <a:r>
              <a:rPr lang="sv-SE" sz="2000" b="1" i="1" dirty="0">
                <a:solidFill>
                  <a:srgbClr val="0070C0"/>
                </a:solidFill>
                <a:latin typeface="Calibri" pitchFamily="34" charset="0"/>
                <a:cs typeface="Calibri" pitchFamily="34" charset="0"/>
              </a:rPr>
              <a:t>beslut kan överklagas till kammarrätt och i sällsynta fall till Högsta förvaltningsdomstolen</a:t>
            </a:r>
            <a:r>
              <a:rPr lang="sv-SE" sz="2000" b="1" i="1" dirty="0" smtClean="0">
                <a:solidFill>
                  <a:srgbClr val="0070C0"/>
                </a:solidFill>
                <a:latin typeface="Calibri" pitchFamily="34" charset="0"/>
                <a:cs typeface="Calibri" pitchFamily="34" charset="0"/>
              </a:rPr>
              <a:t>.</a:t>
            </a:r>
          </a:p>
          <a:p>
            <a:endParaRPr lang="sv-SE" sz="2000" b="1" i="1" dirty="0" smtClean="0">
              <a:solidFill>
                <a:srgbClr val="0070C0"/>
              </a:solidFill>
              <a:latin typeface="Calibri" pitchFamily="34" charset="0"/>
              <a:cs typeface="Calibri" pitchFamily="34" charset="0"/>
            </a:endParaRPr>
          </a:p>
          <a:p>
            <a:r>
              <a:rPr lang="sv-SE" sz="2000" b="1" i="1" dirty="0" smtClean="0">
                <a:latin typeface="Calibri" pitchFamily="34" charset="0"/>
                <a:cs typeface="Calibri" pitchFamily="34" charset="0"/>
              </a:rPr>
              <a:t>•	Felaktiga </a:t>
            </a:r>
            <a:r>
              <a:rPr lang="sv-SE" sz="2000" b="1" i="1" dirty="0">
                <a:latin typeface="Calibri" pitchFamily="34" charset="0"/>
                <a:cs typeface="Calibri" pitchFamily="34" charset="0"/>
              </a:rPr>
              <a:t>myndighetsbeslut kan ändras av myndigheten själv. JK och JO är två myndigheter som övervakar alla andra myndigheter, även </a:t>
            </a:r>
            <a:r>
              <a:rPr lang="sv-SE" sz="2000" b="1" i="1" dirty="0" smtClean="0">
                <a:latin typeface="Calibri" pitchFamily="34" charset="0"/>
                <a:cs typeface="Calibri" pitchFamily="34" charset="0"/>
              </a:rPr>
              <a:t>domstolarna. </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Offentlighetsprincipen </a:t>
            </a:r>
            <a:r>
              <a:rPr lang="sv-SE" sz="2000" b="1" i="1" dirty="0">
                <a:solidFill>
                  <a:srgbClr val="0070C0"/>
                </a:solidFill>
                <a:latin typeface="Calibri" pitchFamily="34" charset="0"/>
                <a:cs typeface="Calibri" pitchFamily="34" charset="0"/>
              </a:rPr>
              <a:t>innebär (bland annat) att hela rättsprocessen är öppen för </a:t>
            </a:r>
            <a:r>
              <a:rPr lang="sv-SE" sz="2000" b="1" i="1" dirty="0" smtClean="0">
                <a:solidFill>
                  <a:srgbClr val="0070C0"/>
                </a:solidFill>
                <a:latin typeface="Calibri" pitchFamily="34" charset="0"/>
                <a:cs typeface="Calibri" pitchFamily="34" charset="0"/>
              </a:rPr>
              <a:t>allmänheten. </a:t>
            </a:r>
          </a:p>
          <a:p>
            <a:endParaRPr lang="sv-SE" dirty="0" smtClean="0"/>
          </a:p>
          <a:p>
            <a:pPr lvl="0"/>
            <a:r>
              <a:rPr lang="sv-SE" sz="2000" b="1" i="1" dirty="0">
                <a:solidFill>
                  <a:prstClr val="black"/>
                </a:solidFill>
                <a:latin typeface="Calibri" pitchFamily="34" charset="0"/>
                <a:cs typeface="Calibri" pitchFamily="34" charset="0"/>
              </a:rPr>
              <a:t>•	</a:t>
            </a:r>
            <a:r>
              <a:rPr lang="sv-SE" sz="2000" b="1" i="1" dirty="0" smtClean="0">
                <a:solidFill>
                  <a:prstClr val="black"/>
                </a:solidFill>
                <a:latin typeface="Calibri" pitchFamily="34" charset="0"/>
                <a:cs typeface="Calibri" pitchFamily="34" charset="0"/>
              </a:rPr>
              <a:t>I </a:t>
            </a:r>
            <a:r>
              <a:rPr lang="sv-SE" sz="2000" b="1" i="1" dirty="0">
                <a:solidFill>
                  <a:prstClr val="black"/>
                </a:solidFill>
                <a:latin typeface="Calibri" pitchFamily="34" charset="0"/>
                <a:cs typeface="Calibri" pitchFamily="34" charset="0"/>
              </a:rPr>
              <a:t>brottmål är det alltid åklagaren som har bevisbördan, i tvistemål är det oftast </a:t>
            </a:r>
            <a:r>
              <a:rPr lang="sv-SE" sz="2000" b="1" i="1" dirty="0" smtClean="0">
                <a:solidFill>
                  <a:prstClr val="black"/>
                </a:solidFill>
                <a:latin typeface="Calibri" pitchFamily="34" charset="0"/>
                <a:cs typeface="Calibri" pitchFamily="34" charset="0"/>
              </a:rPr>
              <a:t>käranden. </a:t>
            </a:r>
            <a:endParaRPr lang="sv-SE" sz="2000" b="1" i="1" dirty="0">
              <a:solidFill>
                <a:prstClr val="black"/>
              </a:solidFill>
              <a:latin typeface="Calibri" pitchFamily="34" charset="0"/>
              <a:cs typeface="Calibri" pitchFamily="34" charset="0"/>
            </a:endParaRPr>
          </a:p>
          <a:p>
            <a:endParaRPr lang="sv-SE"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6651379"/>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8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11560" y="1484784"/>
            <a:ext cx="8280920" cy="4401205"/>
          </a:xfrm>
          <a:prstGeom prst="rect">
            <a:avLst/>
          </a:prstGeom>
        </p:spPr>
        <p:txBody>
          <a:bodyPr wrap="square">
            <a:spAutoFit/>
          </a:bodyPr>
          <a:lstStyle/>
          <a:p>
            <a:r>
              <a:rPr lang="sv-SE" sz="2000" b="1" i="1" dirty="0" smtClean="0">
                <a:latin typeface="Calibri" pitchFamily="34" charset="0"/>
                <a:cs typeface="Calibri" pitchFamily="34" charset="0"/>
              </a:rPr>
              <a:t>•	Rättshjälp </a:t>
            </a:r>
            <a:r>
              <a:rPr lang="sv-SE" sz="2000" b="1" i="1" dirty="0">
                <a:latin typeface="Calibri" pitchFamily="34" charset="0"/>
                <a:cs typeface="Calibri" pitchFamily="34" charset="0"/>
              </a:rPr>
              <a:t>och rättsskydd kan underlätta för den som vill driva en process i domstol</a:t>
            </a:r>
            <a:r>
              <a:rPr lang="sv-SE" sz="2000" b="1" i="1" dirty="0" smtClean="0">
                <a:latin typeface="Calibri" pitchFamily="34" charset="0"/>
                <a:cs typeface="Calibri" pitchFamily="34" charset="0"/>
              </a:rPr>
              <a:t>.</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Internationella </a:t>
            </a:r>
            <a:r>
              <a:rPr lang="sv-SE" sz="2000" b="1" i="1" dirty="0">
                <a:solidFill>
                  <a:srgbClr val="0070C0"/>
                </a:solidFill>
                <a:latin typeface="Calibri" pitchFamily="34" charset="0"/>
                <a:cs typeface="Calibri" pitchFamily="34" charset="0"/>
              </a:rPr>
              <a:t>domstolar ingår inte i det svenska rättsväsendet men påverkar ändå svenska medborgare på olika sätt</a:t>
            </a:r>
            <a:r>
              <a:rPr lang="sv-SE" sz="2000" b="1" i="1" dirty="0" smtClean="0">
                <a:solidFill>
                  <a:srgbClr val="0070C0"/>
                </a:solidFill>
                <a:latin typeface="Calibri" pitchFamily="34" charset="0"/>
                <a:cs typeface="Calibri" pitchFamily="34" charset="0"/>
              </a:rPr>
              <a:t>. </a:t>
            </a:r>
          </a:p>
          <a:p>
            <a:endParaRPr lang="sv-SE" sz="2000" b="1" i="1" dirty="0" smtClean="0">
              <a:solidFill>
                <a:srgbClr val="0070C0"/>
              </a:solidFill>
              <a:latin typeface="Calibri" pitchFamily="34" charset="0"/>
              <a:cs typeface="Calibri" pitchFamily="34" charset="0"/>
            </a:endParaRPr>
          </a:p>
          <a:p>
            <a:r>
              <a:rPr lang="sv-SE" sz="2000" b="1" i="1" dirty="0" smtClean="0">
                <a:latin typeface="Calibri" pitchFamily="34" charset="0"/>
                <a:cs typeface="Calibri" pitchFamily="34" charset="0"/>
              </a:rPr>
              <a:t>•	Arbetsdomstolen </a:t>
            </a:r>
            <a:r>
              <a:rPr lang="sv-SE" sz="2000" b="1" i="1" dirty="0">
                <a:latin typeface="Calibri" pitchFamily="34" charset="0"/>
                <a:cs typeface="Calibri" pitchFamily="34" charset="0"/>
              </a:rPr>
              <a:t>och Marknadsdomstolen är två specialdomstolar som inte ingår i Domstolsverket</a:t>
            </a:r>
            <a:r>
              <a:rPr lang="sv-SE" sz="2000" b="1" i="1" dirty="0" smtClean="0">
                <a:latin typeface="Calibri" pitchFamily="34" charset="0"/>
                <a:cs typeface="Calibri" pitchFamily="34" charset="0"/>
              </a:rPr>
              <a:t>. </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Migrationsdomstolar </a:t>
            </a:r>
            <a:r>
              <a:rPr lang="sv-SE" sz="2000" b="1" i="1" dirty="0">
                <a:solidFill>
                  <a:srgbClr val="0070C0"/>
                </a:solidFill>
                <a:latin typeface="Calibri" pitchFamily="34" charset="0"/>
                <a:cs typeface="Calibri" pitchFamily="34" charset="0"/>
              </a:rPr>
              <a:t>och Mark-och miljödomstolar är anknutna till vissa förvaltnings- och allmänna domstolar</a:t>
            </a:r>
            <a:r>
              <a:rPr lang="sv-SE" sz="2000" b="1" i="1" dirty="0" smtClean="0">
                <a:solidFill>
                  <a:srgbClr val="0070C0"/>
                </a:solidFill>
                <a:latin typeface="Calibri" pitchFamily="34" charset="0"/>
                <a:cs typeface="Calibri" pitchFamily="34" charset="0"/>
              </a:rPr>
              <a:t>.</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Domstolarna </a:t>
            </a:r>
            <a:r>
              <a:rPr lang="sv-SE" sz="2000" b="1" i="1" dirty="0">
                <a:latin typeface="Calibri" pitchFamily="34" charset="0"/>
                <a:cs typeface="Calibri" pitchFamily="34" charset="0"/>
              </a:rPr>
              <a:t>utgör stommen i rättsväsendet</a:t>
            </a:r>
            <a:r>
              <a:rPr lang="sv-SE" sz="2000" b="1" i="1" dirty="0" smtClean="0">
                <a:latin typeface="Calibri" pitchFamily="34" charset="0"/>
                <a:cs typeface="Calibri" pitchFamily="34" charset="0"/>
              </a:rPr>
              <a:t>.</a:t>
            </a:r>
          </a:p>
          <a:p>
            <a:endParaRPr lang="sv-SE" sz="2000" b="1" i="1" dirty="0">
              <a:latin typeface="Calibri" pitchFamily="34" charset="0"/>
              <a:cs typeface="Calibri"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989"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703930"/>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87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801" y="0"/>
            <a:ext cx="74918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6482" y="6597352"/>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718472" y="3708329"/>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00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5">
              <a:lumMod val="40000"/>
              <a:lumOff val="60000"/>
            </a:schemeClr>
          </a:solidFill>
        </p:spPr>
        <p:txBody>
          <a:bodyPr>
            <a:normAutofit/>
          </a:bodyPr>
          <a:lstStyle/>
          <a:p>
            <a:pPr marL="274320" lvl="0" indent="-274320">
              <a:lnSpc>
                <a:spcPct val="115000"/>
              </a:lnSpc>
              <a:spcBef>
                <a:spcPts val="580"/>
              </a:spcBef>
              <a:spcAft>
                <a:spcPts val="1000"/>
              </a:spcAft>
            </a:pPr>
            <a:r>
              <a:rPr lang="sv-SE" sz="2400" dirty="0">
                <a:solidFill>
                  <a:prstClr val="black"/>
                </a:solidFill>
                <a:effectLst>
                  <a:outerShdw blurRad="38100" dist="38100" dir="2700000" algn="tl">
                    <a:srgbClr val="000000">
                      <a:alpha val="43137"/>
                    </a:srgbClr>
                  </a:outerShdw>
                </a:effectLst>
                <a:latin typeface="Calibri"/>
                <a:ea typeface="Calibri"/>
                <a:cs typeface="Times New Roman"/>
              </a:rPr>
              <a:t>Mål: genom att arbeta med kapitlet ska du lära dig att</a:t>
            </a:r>
            <a:br>
              <a:rPr lang="sv-SE" sz="2400" dirty="0">
                <a:solidFill>
                  <a:prstClr val="black"/>
                </a:solidFill>
                <a:effectLst>
                  <a:outerShdw blurRad="38100" dist="38100" dir="2700000" algn="tl">
                    <a:srgbClr val="000000">
                      <a:alpha val="43137"/>
                    </a:srgbClr>
                  </a:outerShdw>
                </a:effectLst>
                <a:latin typeface="Calibri"/>
                <a:ea typeface="Calibri"/>
                <a:cs typeface="Times New Roman"/>
              </a:rPr>
            </a:br>
            <a:endParaRPr lang="sv-SE" sz="2400" dirty="0">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457200" y="1340768"/>
            <a:ext cx="8229600" cy="4785395"/>
          </a:xfrm>
        </p:spPr>
        <p:txBody>
          <a:bodyPr>
            <a:normAutofit fontScale="25000" lnSpcReduction="20000"/>
          </a:bodyPr>
          <a:lstStyle/>
          <a:p>
            <a:pPr marL="342900" lvl="0" indent="-342900">
              <a:lnSpc>
                <a:spcPct val="115000"/>
              </a:lnSpc>
              <a:spcAft>
                <a:spcPts val="0"/>
              </a:spcAft>
              <a:buFont typeface="Symbol"/>
              <a:buChar char=""/>
            </a:pPr>
            <a:endParaRPr lang="sv-SE" sz="2800" dirty="0" smtClean="0">
              <a:latin typeface="Calibri"/>
              <a:ea typeface="Calibri"/>
              <a:cs typeface="Times New Roman"/>
            </a:endParaRPr>
          </a:p>
          <a:p>
            <a:pPr marL="342900" lvl="0" indent="-342900">
              <a:lnSpc>
                <a:spcPct val="170000"/>
              </a:lnSpc>
              <a:spcAft>
                <a:spcPts val="0"/>
              </a:spcAft>
              <a:buFont typeface="Symbol"/>
              <a:buChar char=""/>
            </a:pPr>
            <a:r>
              <a:rPr lang="sv-SE" sz="9600" b="1" dirty="0">
                <a:solidFill>
                  <a:srgbClr val="0070C0"/>
                </a:solidFill>
                <a:latin typeface="Calibri"/>
                <a:ea typeface="Calibri"/>
                <a:cs typeface="Times New Roman"/>
              </a:rPr>
              <a:t>d</a:t>
            </a:r>
            <a:r>
              <a:rPr lang="sv-SE" sz="9600" b="1" dirty="0" smtClean="0">
                <a:solidFill>
                  <a:srgbClr val="0070C0"/>
                </a:solidFill>
                <a:latin typeface="Calibri"/>
                <a:ea typeface="Calibri"/>
                <a:cs typeface="Times New Roman"/>
              </a:rPr>
              <a:t>omstolar är en mycket viktig del av samhället.</a:t>
            </a:r>
          </a:p>
          <a:p>
            <a:pPr marL="342900" lvl="0" indent="-342900">
              <a:lnSpc>
                <a:spcPct val="170000"/>
              </a:lnSpc>
              <a:spcAft>
                <a:spcPts val="0"/>
              </a:spcAft>
              <a:buFont typeface="Symbol"/>
              <a:buChar char=""/>
            </a:pPr>
            <a:r>
              <a:rPr lang="sv-SE" sz="9600" b="1" dirty="0" smtClean="0">
                <a:latin typeface="Calibri"/>
                <a:ea typeface="Calibri"/>
                <a:cs typeface="Times New Roman"/>
              </a:rPr>
              <a:t>det </a:t>
            </a:r>
            <a:r>
              <a:rPr lang="sv-SE" sz="9600" b="1" dirty="0">
                <a:latin typeface="Calibri"/>
                <a:ea typeface="Calibri"/>
                <a:cs typeface="Times New Roman"/>
              </a:rPr>
              <a:t>finns </a:t>
            </a:r>
            <a:r>
              <a:rPr lang="sv-SE" sz="9600" b="1" dirty="0" smtClean="0">
                <a:latin typeface="Calibri"/>
                <a:ea typeface="Calibri"/>
                <a:cs typeface="Times New Roman"/>
              </a:rPr>
              <a:t>olika slag av domstolar. </a:t>
            </a:r>
          </a:p>
          <a:p>
            <a:pPr marL="342900" lvl="0" indent="-342900">
              <a:lnSpc>
                <a:spcPct val="170000"/>
              </a:lnSpc>
              <a:spcAft>
                <a:spcPts val="0"/>
              </a:spcAft>
              <a:buFont typeface="Symbol"/>
              <a:buChar char=""/>
            </a:pPr>
            <a:r>
              <a:rPr lang="sv-SE" sz="9600" b="1" dirty="0" smtClean="0">
                <a:solidFill>
                  <a:srgbClr val="0070C0"/>
                </a:solidFill>
                <a:latin typeface="Calibri"/>
                <a:ea typeface="Calibri"/>
                <a:cs typeface="Times New Roman"/>
              </a:rPr>
              <a:t>tingsrätterna har fler uppgifter än att döma. </a:t>
            </a:r>
          </a:p>
          <a:p>
            <a:pPr marL="342900" lvl="0" indent="-342900">
              <a:lnSpc>
                <a:spcPct val="170000"/>
              </a:lnSpc>
              <a:spcAft>
                <a:spcPts val="0"/>
              </a:spcAft>
              <a:buFont typeface="Symbol"/>
              <a:buChar char=""/>
            </a:pPr>
            <a:r>
              <a:rPr lang="sv-SE" sz="9600" b="1" dirty="0" smtClean="0">
                <a:latin typeface="Calibri"/>
                <a:ea typeface="Calibri"/>
                <a:cs typeface="Times New Roman"/>
              </a:rPr>
              <a:t>svenska domstolar ibland ber EU-domstolen om vägledning. </a:t>
            </a:r>
          </a:p>
          <a:p>
            <a:pPr marL="342900" lvl="0" indent="-342900">
              <a:lnSpc>
                <a:spcPct val="170000"/>
              </a:lnSpc>
              <a:spcAft>
                <a:spcPts val="0"/>
              </a:spcAft>
              <a:buFont typeface="Symbol"/>
              <a:buChar char=""/>
            </a:pPr>
            <a:r>
              <a:rPr lang="sv-SE" sz="9600" b="1" dirty="0" smtClean="0">
                <a:solidFill>
                  <a:srgbClr val="0070C0"/>
                </a:solidFill>
                <a:latin typeface="Calibri"/>
                <a:ea typeface="Calibri"/>
                <a:cs typeface="Times New Roman"/>
              </a:rPr>
              <a:t>domstolsförhandlingar är offentliga (utom i vissa fall). </a:t>
            </a:r>
          </a:p>
          <a:p>
            <a:pPr marL="342900" lvl="0" indent="-342900">
              <a:lnSpc>
                <a:spcPct val="120000"/>
              </a:lnSpc>
              <a:spcAft>
                <a:spcPts val="0"/>
              </a:spcAft>
              <a:buFont typeface="Symbol"/>
              <a:buChar char=""/>
            </a:pPr>
            <a:r>
              <a:rPr lang="sv-SE" sz="9600" b="1" dirty="0" smtClean="0">
                <a:latin typeface="Calibri"/>
                <a:ea typeface="Calibri"/>
                <a:cs typeface="Times New Roman"/>
              </a:rPr>
              <a:t>en dom som vunnit laga kraft inte kan överklagas och inte kan ändras annat än undantagsvis. </a:t>
            </a:r>
          </a:p>
          <a:p>
            <a:pPr marL="342900" lvl="0" indent="-342900">
              <a:lnSpc>
                <a:spcPct val="170000"/>
              </a:lnSpc>
              <a:spcAft>
                <a:spcPts val="0"/>
              </a:spcAft>
              <a:buFont typeface="Symbol"/>
              <a:buChar char=""/>
            </a:pPr>
            <a:r>
              <a:rPr lang="sv-SE" sz="9600" b="1" dirty="0" smtClean="0">
                <a:solidFill>
                  <a:srgbClr val="0070C0"/>
                </a:solidFill>
                <a:latin typeface="Calibri"/>
                <a:ea typeface="Calibri"/>
                <a:cs typeface="Times New Roman"/>
              </a:rPr>
              <a:t>rättsskydd och rättshjälp kan ge ekonomiskt stöd i vissa fall. </a:t>
            </a:r>
            <a:r>
              <a:rPr lang="sv-SE" sz="2800" dirty="0">
                <a:latin typeface="Calibri"/>
                <a:ea typeface="Calibri"/>
                <a:cs typeface="Times New Roman"/>
              </a:rPr>
              <a:t/>
            </a:r>
            <a:br>
              <a:rPr lang="sv-SE" sz="2800" dirty="0">
                <a:latin typeface="Calibri"/>
                <a:ea typeface="Calibri"/>
                <a:cs typeface="Times New Roman"/>
              </a:rPr>
            </a:br>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570663"/>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62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664729" y="620688"/>
            <a:ext cx="4104456" cy="1815882"/>
          </a:xfrm>
          <a:prstGeom prst="rect">
            <a:avLst/>
          </a:prstGeom>
        </p:spPr>
        <p:txBody>
          <a:bodyPr wrap="square">
            <a:spAutoFit/>
          </a:bodyPr>
          <a:lstStyle/>
          <a:p>
            <a:pPr lvl="0"/>
            <a:r>
              <a:rPr lang="sv-SE" sz="2800" b="1" dirty="0">
                <a:solidFill>
                  <a:srgbClr val="4F81BD">
                    <a:lumMod val="75000"/>
                  </a:srgbClr>
                </a:solidFill>
              </a:rPr>
              <a:t>Det finns likheter – men </a:t>
            </a:r>
            <a:endParaRPr lang="sv-SE" sz="2800" b="1" dirty="0" smtClean="0">
              <a:solidFill>
                <a:srgbClr val="4F81BD">
                  <a:lumMod val="75000"/>
                </a:srgbClr>
              </a:solidFill>
            </a:endParaRPr>
          </a:p>
          <a:p>
            <a:pPr lvl="0"/>
            <a:r>
              <a:rPr lang="sv-SE" sz="2800" b="1" dirty="0" smtClean="0">
                <a:solidFill>
                  <a:srgbClr val="4F81BD">
                    <a:lumMod val="75000"/>
                  </a:srgbClr>
                </a:solidFill>
              </a:rPr>
              <a:t>också </a:t>
            </a:r>
            <a:r>
              <a:rPr lang="sv-SE" sz="2800" b="1" dirty="0">
                <a:solidFill>
                  <a:srgbClr val="4F81BD">
                    <a:lumMod val="75000"/>
                  </a:srgbClr>
                </a:solidFill>
              </a:rPr>
              <a:t>olikheter – mellan domare i fotboll och </a:t>
            </a:r>
            <a:endParaRPr lang="sv-SE" sz="2800" b="1" dirty="0" smtClean="0">
              <a:solidFill>
                <a:srgbClr val="4F81BD">
                  <a:lumMod val="75000"/>
                </a:srgbClr>
              </a:solidFill>
            </a:endParaRPr>
          </a:p>
          <a:p>
            <a:pPr lvl="0"/>
            <a:r>
              <a:rPr lang="sv-SE" sz="2800" b="1" dirty="0" smtClean="0">
                <a:solidFill>
                  <a:srgbClr val="4F81BD">
                    <a:lumMod val="75000"/>
                  </a:srgbClr>
                </a:solidFill>
              </a:rPr>
              <a:t>domare </a:t>
            </a:r>
            <a:r>
              <a:rPr lang="sv-SE" sz="2800" b="1" dirty="0">
                <a:solidFill>
                  <a:srgbClr val="4F81BD">
                    <a:lumMod val="75000"/>
                  </a:srgbClr>
                </a:solidFill>
              </a:rPr>
              <a:t>i en domstol.</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763881"/>
            <a:ext cx="2721008"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9915" y="2911805"/>
            <a:ext cx="6854085" cy="391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24265"/>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709680" y="3500871"/>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764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9"/>
            <a:ext cx="8568952"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595370"/>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161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0728"/>
            <a:ext cx="878497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6676719"/>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63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552" y="45092"/>
            <a:ext cx="4481423" cy="656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243" y="6522991"/>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613831"/>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312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4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5074" y="0"/>
            <a:ext cx="50971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768604" y="5453062"/>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711673" y="3823255"/>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604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7" y="-1684"/>
            <a:ext cx="4442652" cy="685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5"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074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8811437"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10"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705600"/>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143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923</TotalTime>
  <Words>260</Words>
  <Application>Microsoft Office PowerPoint</Application>
  <PresentationFormat>On-screen Show (4:3)</PresentationFormat>
  <Paragraphs>76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Office-tema</vt:lpstr>
      <vt:lpstr>PowerPoint Presentation</vt:lpstr>
      <vt:lpstr>Mål: genom att arbeta med kapitlet ska du lära dig att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Sammanfattning av kapitel  4, Domstolar</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Min dator</dc:creator>
  <cp:lastModifiedBy>Isabella Falkowska</cp:lastModifiedBy>
  <cp:revision>110</cp:revision>
  <dcterms:created xsi:type="dcterms:W3CDTF">2011-07-03T12:40:24Z</dcterms:created>
  <dcterms:modified xsi:type="dcterms:W3CDTF">2018-10-05T11:14:19Z</dcterms:modified>
  <cp:contentStatus>Slutgiltig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