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7" r:id="rId44"/>
    <p:sldId id="299" r:id="rId45"/>
    <p:sldId id="300" r:id="rId46"/>
    <p:sldId id="301" r:id="rId47"/>
    <p:sldId id="302" r:id="rId48"/>
    <p:sldId id="303" r:id="rId4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1034"/>
    <p:restoredTop sz="85087"/>
  </p:normalViewPr>
  <p:slideViewPr>
    <p:cSldViewPr snapToGrid="0" snapToObjects="1" showGuides="1">
      <p:cViewPr>
        <p:scale>
          <a:sx n="40" d="100"/>
          <a:sy n="40" d="100"/>
        </p:scale>
        <p:origin x="-1910" y="-10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E4F31-869D-1540-9CAE-9A55BB4FA1A8}" type="datetimeFigureOut">
              <a:rPr lang="sv-SE" smtClean="0"/>
              <a:t>2018-03-27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9B486-F2BA-7F41-9228-0276961AA6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0041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B486-F2BA-7F41-9228-0276961AA671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4184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B486-F2BA-7F41-9228-0276961AA671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8056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B486-F2BA-7F41-9228-0276961AA671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5744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B486-F2BA-7F41-9228-0276961AA671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6268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B486-F2BA-7F41-9228-0276961AA671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575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B486-F2BA-7F41-9228-0276961AA671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992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B486-F2BA-7F41-9228-0276961AA671}" type="slidenum">
              <a:rPr lang="sv-SE" smtClean="0"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315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B486-F2BA-7F41-9228-0276961AA671}" type="slidenum">
              <a:rPr lang="sv-SE" smtClean="0"/>
              <a:t>39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8964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B486-F2BA-7F41-9228-0276961AA671}" type="slidenum">
              <a:rPr lang="sv-SE" smtClean="0"/>
              <a:t>40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64166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B486-F2BA-7F41-9228-0276961AA671}" type="slidenum">
              <a:rPr lang="sv-SE" smtClean="0"/>
              <a:t>41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114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B486-F2BA-7F41-9228-0276961AA671}" type="slidenum">
              <a:rPr lang="sv-SE" smtClean="0"/>
              <a:t>42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7791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B486-F2BA-7F41-9228-0276961AA671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222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B486-F2BA-7F41-9228-0276961AA671}" type="slidenum">
              <a:rPr lang="sv-SE" smtClean="0"/>
              <a:t>43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6073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B486-F2BA-7F41-9228-0276961AA671}" type="slidenum">
              <a:rPr lang="sv-SE" smtClean="0"/>
              <a:t>44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2190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B486-F2BA-7F41-9228-0276961AA671}" type="slidenum">
              <a:rPr lang="sv-SE" smtClean="0"/>
              <a:t>45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57482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B486-F2BA-7F41-9228-0276961AA671}" type="slidenum">
              <a:rPr lang="sv-SE" smtClean="0"/>
              <a:t>46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60598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B486-F2BA-7F41-9228-0276961AA671}" type="slidenum">
              <a:rPr lang="sv-SE" smtClean="0"/>
              <a:t>47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26500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B486-F2BA-7F41-9228-0276961AA671}" type="slidenum">
              <a:rPr lang="sv-SE" smtClean="0"/>
              <a:t>48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7542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B486-F2BA-7F41-9228-0276961AA671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5987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B486-F2BA-7F41-9228-0276961AA671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7304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B486-F2BA-7F41-9228-0276961AA671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4084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B486-F2BA-7F41-9228-0276961AA671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259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B486-F2BA-7F41-9228-0276961AA671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0012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B486-F2BA-7F41-9228-0276961AA671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3255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B486-F2BA-7F41-9228-0276961AA671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4476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formatet för bakgrundsrubriken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B28C-5CD0-D845-A420-1DB96582BFAF}" type="datetimeFigureOut">
              <a:rPr lang="sv-SE" smtClean="0"/>
              <a:t>2018-03-27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88C4-9CC6-1545-B352-5DEF92B6FB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41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formatet för bakgrundsrubriken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B28C-5CD0-D845-A420-1DB96582BFAF}" type="datetimeFigureOut">
              <a:rPr lang="sv-SE" smtClean="0"/>
              <a:t>2018-03-27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88C4-9CC6-1545-B352-5DEF92B6FB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981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formatet för bakgrundsrubriken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B28C-5CD0-D845-A420-1DB96582BFAF}" type="datetimeFigureOut">
              <a:rPr lang="sv-SE" smtClean="0"/>
              <a:t>2018-03-27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88C4-9CC6-1545-B352-5DEF92B6FB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147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formatet för bakgrundsrubriken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B28C-5CD0-D845-A420-1DB96582BFAF}" type="datetimeFigureOut">
              <a:rPr lang="sv-SE" smtClean="0"/>
              <a:t>2018-03-27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88C4-9CC6-1545-B352-5DEF92B6FB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03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formatet för bakgrundsrubriken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B28C-5CD0-D845-A420-1DB96582BFAF}" type="datetimeFigureOut">
              <a:rPr lang="sv-SE" smtClean="0"/>
              <a:t>2018-03-27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88C4-9CC6-1545-B352-5DEF92B6FB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664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formatet för bakgrundsrubriken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B28C-5CD0-D845-A420-1DB96582BFAF}" type="datetimeFigureOut">
              <a:rPr lang="sv-SE" smtClean="0"/>
              <a:t>2018-03-27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88C4-9CC6-1545-B352-5DEF92B6FB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857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formatet för bakgrundsrubriken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B28C-5CD0-D845-A420-1DB96582BFAF}" type="datetimeFigureOut">
              <a:rPr lang="sv-SE" smtClean="0"/>
              <a:t>2018-03-27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88C4-9CC6-1545-B352-5DEF92B6FB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14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formatet för bakgrundsrubriken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B28C-5CD0-D845-A420-1DB96582BFAF}" type="datetimeFigureOut">
              <a:rPr lang="sv-SE" smtClean="0"/>
              <a:t>2018-03-27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88C4-9CC6-1545-B352-5DEF92B6FB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289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B28C-5CD0-D845-A420-1DB96582BFAF}" type="datetimeFigureOut">
              <a:rPr lang="sv-SE" smtClean="0"/>
              <a:t>2018-03-27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88C4-9CC6-1545-B352-5DEF92B6FB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128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formatet för bakgrundsrubriken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B28C-5CD0-D845-A420-1DB96582BFAF}" type="datetimeFigureOut">
              <a:rPr lang="sv-SE" smtClean="0"/>
              <a:t>2018-03-27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88C4-9CC6-1545-B352-5DEF92B6FB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197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formatet för bakgrundsrubriken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B28C-5CD0-D845-A420-1DB96582BFAF}" type="datetimeFigureOut">
              <a:rPr lang="sv-SE" smtClean="0"/>
              <a:t>2018-03-27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88C4-9CC6-1545-B352-5DEF92B6FB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779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formatet för bakgrundsrubriken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AB28C-5CD0-D845-A420-1DB96582BFAF}" type="datetimeFigureOut">
              <a:rPr lang="sv-SE" smtClean="0"/>
              <a:t>2018-03-27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688C4-9CC6-1545-B352-5DEF92B6FB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983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2803" y="1732641"/>
            <a:ext cx="4526394" cy="4853510"/>
          </a:xfrm>
          <a:prstGeom prst="rect">
            <a:avLst/>
          </a:prstGeom>
          <a:effectLst>
            <a:outerShdw blurRad="723900" sx="1000" sy="1000" algn="ctr" rotWithShape="0">
              <a:schemeClr val="bg1"/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1372" y="322564"/>
            <a:ext cx="7187514" cy="1242108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414248" y="5939820"/>
            <a:ext cx="2117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PER  WILDENSTAM</a:t>
            </a:r>
          </a:p>
          <a:p>
            <a:r>
              <a:rPr lang="sv-SE" dirty="0"/>
              <a:t>HENRIK UGGLA</a:t>
            </a:r>
          </a:p>
        </p:txBody>
      </p:sp>
    </p:spTree>
    <p:extLst>
      <p:ext uri="{BB962C8B-B14F-4D97-AF65-F5344CB8AC3E}">
        <p14:creationId xmlns:p14="http://schemas.microsoft.com/office/powerpoint/2010/main" val="102766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535628" y="439881"/>
            <a:ext cx="91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>
                <a:latin typeface="DIN Medium" charset="0"/>
                <a:ea typeface="DIN Medium" charset="0"/>
                <a:cs typeface="DIN Medium" charset="0"/>
              </a:rPr>
              <a:t>Konkurrensstrategier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628" y="1469467"/>
            <a:ext cx="8782497" cy="434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1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535628" y="439881"/>
            <a:ext cx="91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>
                <a:latin typeface="DIN Medium" charset="0"/>
                <a:ea typeface="DIN Medium" charset="0"/>
                <a:cs typeface="DIN Medium" charset="0"/>
              </a:rPr>
              <a:t>Produkt &amp; Marknadsmatrisen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850" y="1658593"/>
            <a:ext cx="5100391" cy="425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0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535628" y="439881"/>
            <a:ext cx="91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>
                <a:latin typeface="DIN Medium" charset="0"/>
                <a:ea typeface="DIN Medium" charset="0"/>
                <a:cs typeface="DIN Medium" charset="0"/>
              </a:rPr>
              <a:t>Segmentering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641"/>
          <a:stretch/>
        </p:blipFill>
        <p:spPr>
          <a:xfrm>
            <a:off x="849315" y="1103451"/>
            <a:ext cx="10493367" cy="511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8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535628" y="439881"/>
            <a:ext cx="91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>
                <a:latin typeface="DIN Medium" charset="0"/>
                <a:ea typeface="DIN Medium" charset="0"/>
                <a:cs typeface="DIN Medium" charset="0"/>
              </a:rPr>
              <a:t>Positioneringsregler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2490677" y="2542128"/>
            <a:ext cx="721064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0070C0"/>
              </a:buClr>
              <a:buFont typeface="Arial" charset="0"/>
              <a:buChar char="•"/>
            </a:pPr>
            <a:r>
              <a:rPr lang="sv-SE" sz="2400" dirty="0">
                <a:latin typeface="DIN" charset="0"/>
                <a:ea typeface="DIN" charset="0"/>
                <a:cs typeface="DIN" charset="0"/>
              </a:rPr>
              <a:t>Produktledarskap </a:t>
            </a:r>
            <a:r>
              <a:rPr lang="sv-SE" sz="2400" dirty="0" smtClean="0">
                <a:latin typeface="DIN" charset="0"/>
                <a:ea typeface="DIN" charset="0"/>
                <a:cs typeface="DIN" charset="0"/>
              </a:rPr>
              <a:t/>
            </a:r>
            <a:br>
              <a:rPr lang="sv-SE" sz="2400" dirty="0" smtClean="0">
                <a:latin typeface="DIN" charset="0"/>
                <a:ea typeface="DIN" charset="0"/>
                <a:cs typeface="DIN" charset="0"/>
              </a:rPr>
            </a:br>
            <a:endParaRPr lang="sv-SE" sz="2400" dirty="0" smtClean="0">
              <a:latin typeface="DIN" charset="0"/>
              <a:ea typeface="DIN" charset="0"/>
              <a:cs typeface="DIN" charset="0"/>
            </a:endParaRPr>
          </a:p>
          <a:p>
            <a:pPr marL="285750" indent="-285750">
              <a:spcAft>
                <a:spcPts val="1800"/>
              </a:spcAft>
              <a:buClr>
                <a:srgbClr val="0070C0"/>
              </a:buClr>
              <a:buFont typeface="Arial" charset="0"/>
              <a:buChar char="•"/>
            </a:pPr>
            <a:r>
              <a:rPr lang="sv-SE" sz="2400" dirty="0" smtClean="0">
                <a:latin typeface="DIN" charset="0"/>
                <a:ea typeface="DIN" charset="0"/>
                <a:cs typeface="DIN" charset="0"/>
              </a:rPr>
              <a:t>Operativ </a:t>
            </a:r>
            <a:r>
              <a:rPr lang="sv-SE" sz="2400" dirty="0">
                <a:latin typeface="DIN" charset="0"/>
                <a:ea typeface="DIN" charset="0"/>
                <a:cs typeface="DIN" charset="0"/>
              </a:rPr>
              <a:t>överlägsenhet </a:t>
            </a:r>
            <a:r>
              <a:rPr lang="sv-SE" sz="2400" dirty="0" smtClean="0">
                <a:latin typeface="DIN" charset="0"/>
                <a:ea typeface="DIN" charset="0"/>
                <a:cs typeface="DIN" charset="0"/>
              </a:rPr>
              <a:t/>
            </a:r>
            <a:br>
              <a:rPr lang="sv-SE" sz="2400" dirty="0" smtClean="0">
                <a:latin typeface="DIN" charset="0"/>
                <a:ea typeface="DIN" charset="0"/>
                <a:cs typeface="DIN" charset="0"/>
              </a:rPr>
            </a:br>
            <a:endParaRPr lang="sv-SE" sz="2400" dirty="0" smtClean="0">
              <a:latin typeface="DIN" charset="0"/>
              <a:ea typeface="DIN" charset="0"/>
              <a:cs typeface="DIN" charset="0"/>
            </a:endParaRPr>
          </a:p>
          <a:p>
            <a:pPr marL="285750" indent="-285750">
              <a:spcAft>
                <a:spcPts val="1800"/>
              </a:spcAft>
              <a:buClr>
                <a:srgbClr val="0070C0"/>
              </a:buClr>
              <a:buFont typeface="Arial" charset="0"/>
              <a:buChar char="•"/>
            </a:pPr>
            <a:r>
              <a:rPr lang="sv-SE" sz="2400" dirty="0" smtClean="0">
                <a:latin typeface="DIN" charset="0"/>
                <a:ea typeface="DIN" charset="0"/>
                <a:cs typeface="DIN" charset="0"/>
              </a:rPr>
              <a:t>Överlägsen kundanpassning</a:t>
            </a:r>
          </a:p>
        </p:txBody>
      </p:sp>
    </p:spTree>
    <p:extLst>
      <p:ext uri="{BB962C8B-B14F-4D97-AF65-F5344CB8AC3E}">
        <p14:creationId xmlns:p14="http://schemas.microsoft.com/office/powerpoint/2010/main" val="131044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535628" y="439881"/>
            <a:ext cx="91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>
                <a:latin typeface="DIN Medium" charset="0"/>
                <a:ea typeface="DIN Medium" charset="0"/>
                <a:cs typeface="DIN Medium" charset="0"/>
              </a:rPr>
              <a:t>Positioneringsdiagram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99" y="1995867"/>
            <a:ext cx="10058400" cy="296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9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535628" y="439881"/>
            <a:ext cx="91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 smtClean="0">
                <a:latin typeface="DIN Medium" charset="0"/>
                <a:ea typeface="DIN Medium" charset="0"/>
                <a:cs typeface="DIN Medium" charset="0"/>
              </a:rPr>
              <a:t>Varumärket som person</a:t>
            </a:r>
            <a:endParaRPr lang="sv-SE" sz="4800" spc="-100" dirty="0">
              <a:latin typeface="DIN Medium" charset="0"/>
              <a:ea typeface="DIN Medium" charset="0"/>
              <a:cs typeface="DIN Medium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913669" y="2297428"/>
            <a:ext cx="23646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sv-SE" sz="2400" dirty="0">
                <a:latin typeface="DIN" charset="0"/>
                <a:ea typeface="DIN" charset="0"/>
                <a:cs typeface="DIN" charset="0"/>
              </a:rPr>
              <a:t>Kompentent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sv-SE" sz="2400" dirty="0">
                <a:latin typeface="DIN" charset="0"/>
                <a:ea typeface="DIN" charset="0"/>
                <a:cs typeface="DIN" charset="0"/>
              </a:rPr>
              <a:t>Ärlig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sv-SE" sz="2400" dirty="0">
                <a:latin typeface="DIN" charset="0"/>
                <a:ea typeface="DIN" charset="0"/>
                <a:cs typeface="DIN" charset="0"/>
              </a:rPr>
              <a:t>Sofistikerad 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sv-SE" sz="2400" dirty="0">
                <a:latin typeface="DIN" charset="0"/>
                <a:ea typeface="DIN" charset="0"/>
                <a:cs typeface="DIN" charset="0"/>
              </a:rPr>
              <a:t>Slitstark 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sv-SE" sz="2400" dirty="0">
                <a:latin typeface="DIN" charset="0"/>
                <a:ea typeface="DIN" charset="0"/>
                <a:cs typeface="DIN" charset="0"/>
              </a:rPr>
              <a:t>Spännande</a:t>
            </a:r>
          </a:p>
        </p:txBody>
      </p:sp>
    </p:spTree>
    <p:extLst>
      <p:ext uri="{BB962C8B-B14F-4D97-AF65-F5344CB8AC3E}">
        <p14:creationId xmlns:p14="http://schemas.microsoft.com/office/powerpoint/2010/main" val="59841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535628" y="439881"/>
            <a:ext cx="91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>
                <a:latin typeface="DIN Medium" charset="0"/>
                <a:ea typeface="DIN Medium" charset="0"/>
                <a:cs typeface="DIN Medium" charset="0"/>
              </a:rPr>
              <a:t>Varumärkesstrategi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9300" y="1650179"/>
            <a:ext cx="7933403" cy="44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8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535628" y="439881"/>
            <a:ext cx="91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>
                <a:latin typeface="DIN Medium" charset="0"/>
                <a:ea typeface="DIN Medium" charset="0"/>
                <a:cs typeface="DIN Medium" charset="0"/>
              </a:rPr>
              <a:t>Affärsstrategi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5262" y="1532586"/>
            <a:ext cx="4621474" cy="434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1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535628" y="439881"/>
            <a:ext cx="91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>
                <a:latin typeface="DIN Medium" charset="0"/>
                <a:ea typeface="DIN Medium" charset="0"/>
                <a:cs typeface="DIN Medium" charset="0"/>
              </a:rPr>
              <a:t>Varumärkesimage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181" y="1624722"/>
            <a:ext cx="4891816" cy="440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535628" y="439881"/>
            <a:ext cx="91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>
                <a:latin typeface="DIN Medium" charset="0"/>
                <a:ea typeface="DIN Medium" charset="0"/>
                <a:cs typeface="DIN Medium" charset="0"/>
              </a:rPr>
              <a:t>Varumärkesplattformen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538" y="1270876"/>
            <a:ext cx="6004870" cy="53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2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4339119" y="439882"/>
            <a:ext cx="3513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>
                <a:latin typeface="DIN Medium" charset="0"/>
                <a:ea typeface="DIN Medium" charset="0"/>
                <a:cs typeface="DIN Medium" charset="0"/>
              </a:rPr>
              <a:t>Vision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643070"/>
            <a:ext cx="10058400" cy="3571860"/>
          </a:xfrm>
          <a:prstGeom prst="rect">
            <a:avLst/>
          </a:prstGeom>
          <a:effectLst>
            <a:outerShdw blurRad="127000" dist="88900" dir="2700000" algn="tl" rotWithShape="0">
              <a:prstClr val="black">
                <a:alpha val="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605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535628" y="439881"/>
            <a:ext cx="91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>
                <a:latin typeface="DIN Medium" charset="0"/>
                <a:ea typeface="DIN Medium" charset="0"/>
                <a:cs typeface="DIN Medium" charset="0"/>
              </a:rPr>
              <a:t>Marknadsmixen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160" y="1481071"/>
            <a:ext cx="7273157" cy="492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4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535628" y="439881"/>
            <a:ext cx="91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>
                <a:latin typeface="DIN Medium" charset="0"/>
                <a:ea typeface="DIN Medium" charset="0"/>
                <a:cs typeface="DIN Medium" charset="0"/>
              </a:rPr>
              <a:t>Produktens funktioner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email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726" y="1270876"/>
            <a:ext cx="6224971" cy="53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5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535628" y="439881"/>
            <a:ext cx="91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 smtClean="0">
                <a:latin typeface="DIN Medium" charset="0"/>
                <a:ea typeface="DIN Medium" charset="0"/>
                <a:cs typeface="DIN Medium" charset="0"/>
              </a:rPr>
              <a:t>Bostonmatrisen</a:t>
            </a:r>
            <a:endParaRPr lang="sv-SE" sz="4800" spc="-100" dirty="0">
              <a:latin typeface="DIN Medium" charset="0"/>
              <a:ea typeface="DIN Medium" charset="0"/>
              <a:cs typeface="DIN Medium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398" y="1421296"/>
            <a:ext cx="7065819" cy="467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535628" y="439881"/>
            <a:ext cx="91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 smtClean="0">
                <a:latin typeface="DIN Medium" charset="0"/>
                <a:ea typeface="DIN Medium" charset="0"/>
                <a:cs typeface="DIN Medium" charset="0"/>
              </a:rPr>
              <a:t>Produktlivscykeln</a:t>
            </a:r>
            <a:endParaRPr lang="sv-SE" sz="4800" spc="-100" dirty="0">
              <a:latin typeface="DIN Medium" charset="0"/>
              <a:ea typeface="DIN Medium" charset="0"/>
              <a:cs typeface="DIN Medium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628" y="1201218"/>
            <a:ext cx="10058400" cy="4455564"/>
          </a:xfrm>
          <a:prstGeom prst="rect">
            <a:avLst/>
          </a:prstGeom>
          <a:effectLst>
            <a:outerShdw blurRad="203200" dist="76200" dir="2700000" algn="tl" rotWithShape="0">
              <a:prstClr val="black">
                <a:alpha val="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241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31395" y="439881"/>
            <a:ext cx="9729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>
                <a:latin typeface="DIN Medium" charset="0"/>
                <a:ea typeface="DIN Medium" charset="0"/>
                <a:cs typeface="DIN Medium" charset="0"/>
              </a:rPr>
              <a:t>U</a:t>
            </a:r>
            <a:r>
              <a:rPr lang="sv-SE" sz="4800" spc="-100" dirty="0" smtClean="0">
                <a:latin typeface="DIN Medium" charset="0"/>
                <a:ea typeface="DIN Medium" charset="0"/>
                <a:cs typeface="DIN Medium" charset="0"/>
              </a:rPr>
              <a:t>pplevd kvalitet </a:t>
            </a:r>
            <a:r>
              <a:rPr lang="sv-SE" sz="4800" spc="-100" dirty="0">
                <a:latin typeface="DIN Medium" charset="0"/>
                <a:ea typeface="DIN Medium" charset="0"/>
                <a:cs typeface="DIN Medium" charset="0"/>
              </a:rPr>
              <a:t>hos </a:t>
            </a:r>
            <a:r>
              <a:rPr lang="sv-SE" sz="4800" spc="-100" dirty="0" smtClean="0">
                <a:latin typeface="DIN Medium" charset="0"/>
                <a:ea typeface="DIN Medium" charset="0"/>
                <a:cs typeface="DIN Medium" charset="0"/>
              </a:rPr>
              <a:t>servicetjänster</a:t>
            </a:r>
            <a:endParaRPr lang="sv-SE" sz="4800" spc="-100" dirty="0">
              <a:latin typeface="DIN Medium" charset="0"/>
              <a:ea typeface="DIN Medium" charset="0"/>
              <a:cs typeface="DIN Medium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961" y="1634837"/>
            <a:ext cx="8370078" cy="41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6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535628" y="439881"/>
            <a:ext cx="91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 smtClean="0">
                <a:latin typeface="DIN Medium" charset="0"/>
                <a:ea typeface="DIN Medium" charset="0"/>
                <a:cs typeface="DIN Medium" charset="0"/>
              </a:rPr>
              <a:t>Köpprocessens sjustegsmodell</a:t>
            </a:r>
            <a:endParaRPr lang="sv-SE" sz="4800" spc="-100" dirty="0">
              <a:latin typeface="DIN Medium" charset="0"/>
              <a:ea typeface="DIN Medium" charset="0"/>
              <a:cs typeface="DIN Medium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9642" y="1418706"/>
            <a:ext cx="8932718" cy="453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6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535628" y="439881"/>
            <a:ext cx="91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 smtClean="0">
                <a:latin typeface="DIN Medium" charset="0"/>
                <a:ea typeface="DIN Medium" charset="0"/>
                <a:cs typeface="DIN Medium" charset="0"/>
              </a:rPr>
              <a:t>Hammarkvist </a:t>
            </a:r>
            <a:r>
              <a:rPr lang="sv-SE" sz="4800" spc="-100" dirty="0">
                <a:latin typeface="DIN Medium" charset="0"/>
                <a:ea typeface="DIN Medium" charset="0"/>
                <a:cs typeface="DIN Medium" charset="0"/>
              </a:rPr>
              <a:t>et al. </a:t>
            </a:r>
            <a:r>
              <a:rPr lang="sv-SE" sz="4800" spc="-100" dirty="0" smtClean="0">
                <a:latin typeface="DIN Medium" charset="0"/>
                <a:ea typeface="DIN Medium" charset="0"/>
                <a:cs typeface="DIN Medium" charset="0"/>
              </a:rPr>
              <a:t>bindningar</a:t>
            </a:r>
            <a:endParaRPr lang="sv-SE" sz="4800" spc="-100" dirty="0">
              <a:latin typeface="DIN Medium" charset="0"/>
              <a:ea typeface="DIN Medium" charset="0"/>
              <a:cs typeface="DIN Medium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3188213" y="1843950"/>
            <a:ext cx="58155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DIN" charset="0"/>
                <a:ea typeface="DIN" charset="0"/>
                <a:cs typeface="DIN" charset="0"/>
              </a:rPr>
              <a:t>Tekniska bindningar </a:t>
            </a:r>
          </a:p>
          <a:p>
            <a:pPr marL="342900" indent="-342900">
              <a:spcAft>
                <a:spcPts val="24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DIN" charset="0"/>
                <a:ea typeface="DIN" charset="0"/>
                <a:cs typeface="DIN" charset="0"/>
              </a:rPr>
              <a:t>Tidsmässiga bindningar</a:t>
            </a:r>
            <a:endParaRPr lang="sv-SE" sz="2400" dirty="0">
              <a:latin typeface="DIN" charset="0"/>
              <a:ea typeface="DIN" charset="0"/>
              <a:cs typeface="DIN" charset="0"/>
            </a:endParaRPr>
          </a:p>
          <a:p>
            <a:pPr marL="342900" indent="-342900">
              <a:spcAft>
                <a:spcPts val="24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sv-SE" sz="2400" dirty="0">
                <a:latin typeface="DIN" charset="0"/>
                <a:ea typeface="DIN" charset="0"/>
                <a:cs typeface="DIN" charset="0"/>
              </a:rPr>
              <a:t>Kunskapsmässiga </a:t>
            </a:r>
            <a:r>
              <a:rPr lang="sv-SE" sz="2400" dirty="0" smtClean="0">
                <a:latin typeface="DIN" charset="0"/>
                <a:ea typeface="DIN" charset="0"/>
                <a:cs typeface="DIN" charset="0"/>
              </a:rPr>
              <a:t>bindningar</a:t>
            </a:r>
          </a:p>
          <a:p>
            <a:pPr marL="342900" indent="-342900">
              <a:spcAft>
                <a:spcPts val="24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DIN" charset="0"/>
                <a:ea typeface="DIN" charset="0"/>
                <a:cs typeface="DIN" charset="0"/>
              </a:rPr>
              <a:t>Juridiska och ekonomiska bindningar</a:t>
            </a:r>
          </a:p>
          <a:p>
            <a:pPr marL="342900" indent="-342900">
              <a:spcAft>
                <a:spcPts val="24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DIN" charset="0"/>
                <a:ea typeface="DIN" charset="0"/>
                <a:cs typeface="DIN" charset="0"/>
              </a:rPr>
              <a:t>Sociala bindningar</a:t>
            </a:r>
            <a:endParaRPr lang="sv-SE" sz="2400" dirty="0">
              <a:latin typeface="DIN" charset="0"/>
              <a:ea typeface="DIN" charset="0"/>
              <a:cs typeface="D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8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535628" y="439881"/>
            <a:ext cx="91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 smtClean="0">
                <a:latin typeface="DIN Medium" charset="0"/>
                <a:ea typeface="DIN Medium" charset="0"/>
                <a:cs typeface="DIN Medium" charset="0"/>
              </a:rPr>
              <a:t>Sändare – mottagare</a:t>
            </a:r>
            <a:endParaRPr lang="sv-SE" sz="4800" spc="-100" dirty="0">
              <a:latin typeface="DIN Medium" charset="0"/>
              <a:ea typeface="DIN Medium" charset="0"/>
              <a:cs typeface="DIN Medium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847" y="2559495"/>
            <a:ext cx="9632308" cy="173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9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535628" y="439881"/>
            <a:ext cx="91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 smtClean="0">
                <a:latin typeface="DIN Medium" charset="0"/>
                <a:ea typeface="DIN Medium" charset="0"/>
                <a:cs typeface="DIN Medium" charset="0"/>
              </a:rPr>
              <a:t>Kommunikationsprocessen</a:t>
            </a:r>
            <a:endParaRPr lang="sv-SE" sz="4800" spc="-100" dirty="0">
              <a:latin typeface="DIN Medium" charset="0"/>
              <a:ea typeface="DIN Medium" charset="0"/>
              <a:cs typeface="DIN Medium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2009596"/>
            <a:ext cx="10058400" cy="239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0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535628" y="439881"/>
            <a:ext cx="91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 smtClean="0">
                <a:latin typeface="DIN Medium" charset="0"/>
                <a:ea typeface="DIN Medium" charset="0"/>
                <a:cs typeface="DIN Medium" charset="0"/>
              </a:rPr>
              <a:t>Räckvidd</a:t>
            </a:r>
            <a:endParaRPr lang="sv-SE" sz="4800" spc="-100" dirty="0">
              <a:latin typeface="DIN Medium" charset="0"/>
              <a:ea typeface="DIN Medium" charset="0"/>
              <a:cs typeface="DIN Medium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200" y="1574800"/>
            <a:ext cx="5419344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4339119" y="439882"/>
            <a:ext cx="3513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>
                <a:latin typeface="DIN Medium" charset="0"/>
                <a:ea typeface="DIN Medium" charset="0"/>
                <a:cs typeface="DIN Medium" charset="0"/>
              </a:rPr>
              <a:t>Mål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300" y="2081784"/>
            <a:ext cx="9156192" cy="269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5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535628" y="439881"/>
            <a:ext cx="91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 smtClean="0">
                <a:latin typeface="DIN Medium" charset="0"/>
                <a:ea typeface="DIN Medium" charset="0"/>
                <a:cs typeface="DIN Medium" charset="0"/>
              </a:rPr>
              <a:t>Makromålkedjan</a:t>
            </a:r>
            <a:endParaRPr lang="sv-SE" sz="4800" spc="-100" dirty="0">
              <a:latin typeface="DIN Medium" charset="0"/>
              <a:ea typeface="DIN Medium" charset="0"/>
              <a:cs typeface="DIN Medium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1" y="2318534"/>
            <a:ext cx="10058400" cy="212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2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621792" y="525225"/>
            <a:ext cx="4560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4800" spc="-100" dirty="0" smtClean="0">
                <a:latin typeface="DIN Medium" charset="0"/>
                <a:ea typeface="DIN Medium" charset="0"/>
                <a:cs typeface="DIN Medium" charset="0"/>
              </a:rPr>
              <a:t>Läckande hinkar</a:t>
            </a:r>
            <a:endParaRPr lang="sv-SE" sz="4800" spc="-100" dirty="0">
              <a:latin typeface="DIN Medium" charset="0"/>
              <a:ea typeface="DIN Medium" charset="0"/>
              <a:cs typeface="DIN Medium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016" y="525225"/>
            <a:ext cx="5167713" cy="601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0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535628" y="439881"/>
            <a:ext cx="91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 smtClean="0">
                <a:latin typeface="DIN Medium" charset="0"/>
                <a:ea typeface="DIN Medium" charset="0"/>
                <a:cs typeface="DIN Medium" charset="0"/>
              </a:rPr>
              <a:t>Mikromålkedjan</a:t>
            </a:r>
            <a:endParaRPr lang="sv-SE" sz="4800" spc="-100" dirty="0">
              <a:latin typeface="DIN Medium" charset="0"/>
              <a:ea typeface="DIN Medium" charset="0"/>
              <a:cs typeface="DIN Medium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057" y="2157191"/>
            <a:ext cx="10058400" cy="127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1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535628" y="439881"/>
            <a:ext cx="91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 smtClean="0">
                <a:latin typeface="DIN Medium" charset="0"/>
                <a:ea typeface="DIN Medium" charset="0"/>
                <a:cs typeface="DIN Medium" charset="0"/>
              </a:rPr>
              <a:t>Varumärkesattityd</a:t>
            </a:r>
            <a:endParaRPr lang="sv-SE" sz="4800" spc="-100" dirty="0">
              <a:latin typeface="DIN Medium" charset="0"/>
              <a:ea typeface="DIN Medium" charset="0"/>
              <a:cs typeface="DIN Medium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2135909"/>
            <a:ext cx="10058400" cy="334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3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535628" y="439881"/>
            <a:ext cx="91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 smtClean="0">
                <a:latin typeface="DIN Medium" charset="0"/>
                <a:ea typeface="DIN Medium" charset="0"/>
                <a:cs typeface="DIN Medium" charset="0"/>
              </a:rPr>
              <a:t>Varumärkeskännedom</a:t>
            </a:r>
            <a:endParaRPr lang="sv-SE" sz="4800" spc="-100" dirty="0">
              <a:latin typeface="DIN Medium" charset="0"/>
              <a:ea typeface="DIN Medium" charset="0"/>
              <a:cs typeface="DIN Medium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063" y="2146300"/>
            <a:ext cx="10058400" cy="301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9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535628" y="439881"/>
            <a:ext cx="91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 smtClean="0">
                <a:latin typeface="DIN Medium" charset="0"/>
                <a:ea typeface="DIN Medium" charset="0"/>
                <a:cs typeface="DIN Medium" charset="0"/>
              </a:rPr>
              <a:t>Kategori-intresse</a:t>
            </a:r>
            <a:endParaRPr lang="sv-SE" sz="4800" spc="-100" dirty="0">
              <a:latin typeface="DIN Medium" charset="0"/>
              <a:ea typeface="DIN Medium" charset="0"/>
              <a:cs typeface="DIN Medium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430" y="2116805"/>
            <a:ext cx="10058400" cy="131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9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535628" y="439881"/>
            <a:ext cx="91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 smtClean="0">
                <a:latin typeface="DIN Medium" charset="0"/>
                <a:ea typeface="DIN Medium" charset="0"/>
                <a:cs typeface="DIN Medium" charset="0"/>
              </a:rPr>
              <a:t>Servicetjänst </a:t>
            </a:r>
            <a:r>
              <a:rPr lang="sv-SE" sz="4800" spc="-100" dirty="0">
                <a:latin typeface="DIN Medium" charset="0"/>
                <a:ea typeface="DIN Medium" charset="0"/>
                <a:cs typeface="DIN Medium" charset="0"/>
              </a:rPr>
              <a:t>eller </a:t>
            </a:r>
            <a:r>
              <a:rPr lang="sv-SE" sz="4800" spc="-100" dirty="0" smtClean="0">
                <a:latin typeface="DIN Medium" charset="0"/>
                <a:ea typeface="DIN Medium" charset="0"/>
                <a:cs typeface="DIN Medium" charset="0"/>
              </a:rPr>
              <a:t>kunskapstjänst</a:t>
            </a:r>
            <a:endParaRPr lang="sv-SE" sz="4800" spc="-100" dirty="0">
              <a:latin typeface="DIN Medium" charset="0"/>
              <a:ea typeface="DIN Medium" charset="0"/>
              <a:cs typeface="DIN Medium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1" y="2092671"/>
            <a:ext cx="10058400" cy="44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535628" y="439881"/>
            <a:ext cx="91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 smtClean="0">
                <a:latin typeface="DIN Medium" charset="0"/>
                <a:ea typeface="DIN Medium" charset="0"/>
                <a:cs typeface="DIN Medium" charset="0"/>
              </a:rPr>
              <a:t>Nyckelkundsstrategier</a:t>
            </a:r>
            <a:endParaRPr lang="sv-SE" sz="4800" spc="-100" dirty="0">
              <a:latin typeface="DIN Medium" charset="0"/>
              <a:ea typeface="DIN Medium" charset="0"/>
              <a:cs typeface="DIN Medium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1" y="2194791"/>
            <a:ext cx="10058400" cy="348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6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535628" y="439881"/>
            <a:ext cx="91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 err="1" smtClean="0">
                <a:latin typeface="DIN Medium" charset="0"/>
                <a:ea typeface="DIN Medium" charset="0"/>
                <a:cs typeface="DIN Medium" charset="0"/>
              </a:rPr>
              <a:t>Supply</a:t>
            </a:r>
            <a:r>
              <a:rPr lang="sv-SE" sz="4800" spc="-100" dirty="0" smtClean="0">
                <a:latin typeface="DIN Medium" charset="0"/>
                <a:ea typeface="DIN Medium" charset="0"/>
                <a:cs typeface="DIN Medium" charset="0"/>
              </a:rPr>
              <a:t> </a:t>
            </a:r>
            <a:r>
              <a:rPr lang="sv-SE" sz="4800" spc="-100" dirty="0" err="1">
                <a:latin typeface="DIN Medium" charset="0"/>
                <a:ea typeface="DIN Medium" charset="0"/>
                <a:cs typeface="DIN Medium" charset="0"/>
              </a:rPr>
              <a:t>Chain</a:t>
            </a:r>
            <a:r>
              <a:rPr lang="sv-SE" sz="4800" spc="-100" dirty="0">
                <a:latin typeface="DIN Medium" charset="0"/>
                <a:ea typeface="DIN Medium" charset="0"/>
                <a:cs typeface="DIN Medium" charset="0"/>
              </a:rPr>
              <a:t> </a:t>
            </a:r>
            <a:r>
              <a:rPr lang="sv-SE" sz="4800" spc="-100" dirty="0" smtClean="0">
                <a:latin typeface="DIN Medium" charset="0"/>
                <a:ea typeface="DIN Medium" charset="0"/>
                <a:cs typeface="DIN Medium" charset="0"/>
              </a:rPr>
              <a:t>Management</a:t>
            </a:r>
            <a:endParaRPr lang="sv-SE" sz="4800" spc="-100" dirty="0">
              <a:latin typeface="DIN Medium" charset="0"/>
              <a:ea typeface="DIN Medium" charset="0"/>
              <a:cs typeface="DIN Medium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867824"/>
            <a:ext cx="10058400" cy="278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4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535628" y="439881"/>
            <a:ext cx="91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 smtClean="0">
                <a:latin typeface="DIN Medium" charset="0"/>
                <a:ea typeface="DIN Medium" charset="0"/>
                <a:cs typeface="DIN Medium" charset="0"/>
              </a:rPr>
              <a:t>Positionering </a:t>
            </a:r>
            <a:r>
              <a:rPr lang="sv-SE" sz="4800" spc="-100" dirty="0">
                <a:latin typeface="DIN Medium" charset="0"/>
                <a:ea typeface="DIN Medium" charset="0"/>
                <a:cs typeface="DIN Medium" charset="0"/>
              </a:rPr>
              <a:t>av </a:t>
            </a:r>
            <a:r>
              <a:rPr lang="sv-SE" sz="4800" spc="-100" dirty="0" smtClean="0">
                <a:latin typeface="DIN Medium" charset="0"/>
                <a:ea typeface="DIN Medium" charset="0"/>
                <a:cs typeface="DIN Medium" charset="0"/>
              </a:rPr>
              <a:t>leverantörer</a:t>
            </a:r>
            <a:endParaRPr lang="sv-SE" sz="4800" spc="-100" dirty="0">
              <a:latin typeface="DIN Medium" charset="0"/>
              <a:ea typeface="DIN Medium" charset="0"/>
              <a:cs typeface="DIN Medium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227" y="1537854"/>
            <a:ext cx="5225477" cy="474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5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3706440" y="439882"/>
            <a:ext cx="4779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>
                <a:latin typeface="DIN Medium" charset="0"/>
                <a:ea typeface="DIN Medium" charset="0"/>
                <a:cs typeface="DIN Medium" charset="0"/>
              </a:rPr>
              <a:t>PEST-modellen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042" y="1749383"/>
            <a:ext cx="7113610" cy="42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535628" y="439881"/>
            <a:ext cx="91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>
                <a:latin typeface="DIN Medium" charset="0"/>
                <a:ea typeface="DIN Medium" charset="0"/>
                <a:cs typeface="DIN Medium" charset="0"/>
              </a:rPr>
              <a:t>Miljömärkning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781695"/>
            <a:ext cx="10058400" cy="35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4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535628" y="439881"/>
            <a:ext cx="91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 smtClean="0">
                <a:latin typeface="DIN Medium" charset="0"/>
                <a:ea typeface="DIN Medium" charset="0"/>
                <a:cs typeface="DIN Medium" charset="0"/>
              </a:rPr>
              <a:t>Du Pont-modellen</a:t>
            </a:r>
            <a:endParaRPr lang="sv-SE" sz="4800" spc="-100" dirty="0">
              <a:latin typeface="DIN Medium" charset="0"/>
              <a:ea typeface="DIN Medium" charset="0"/>
              <a:cs typeface="DIN Medium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2004979"/>
            <a:ext cx="10058400" cy="2848041"/>
          </a:xfrm>
          <a:prstGeom prst="rect">
            <a:avLst/>
          </a:prstGeom>
          <a:effectLst>
            <a:outerShdw blurRad="152400" dist="101600" dir="2700000" algn="tl" rotWithShape="0">
              <a:prstClr val="black">
                <a:alpha val="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708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535628" y="439881"/>
            <a:ext cx="91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 smtClean="0">
                <a:latin typeface="DIN Medium" charset="0"/>
                <a:ea typeface="DIN Medium" charset="0"/>
                <a:cs typeface="DIN Medium" charset="0"/>
              </a:rPr>
              <a:t>Du </a:t>
            </a:r>
            <a:r>
              <a:rPr lang="sv-SE" sz="4800" spc="-100" dirty="0">
                <a:latin typeface="DIN Medium" charset="0"/>
                <a:ea typeface="DIN Medium" charset="0"/>
                <a:cs typeface="DIN Medium" charset="0"/>
              </a:rPr>
              <a:t>Pont-schema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1" y="1553737"/>
            <a:ext cx="10058400" cy="438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3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535628" y="439881"/>
            <a:ext cx="91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 err="1" smtClean="0">
                <a:latin typeface="DIN Medium" charset="0"/>
                <a:ea typeface="DIN Medium" charset="0"/>
                <a:cs typeface="DIN Medium" charset="0"/>
              </a:rPr>
              <a:t>Efterfrågekurvan</a:t>
            </a:r>
            <a:endParaRPr lang="sv-SE" sz="4800" spc="-100" dirty="0">
              <a:latin typeface="DIN Medium" charset="0"/>
              <a:ea typeface="DIN Medium" charset="0"/>
              <a:cs typeface="DIN Medium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912" y="1808019"/>
            <a:ext cx="9790176" cy="39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0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535628" y="439881"/>
            <a:ext cx="91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 smtClean="0">
                <a:latin typeface="DIN Medium" charset="0"/>
                <a:ea typeface="DIN Medium" charset="0"/>
                <a:cs typeface="DIN Medium" charset="0"/>
              </a:rPr>
              <a:t>Varulageroptimering</a:t>
            </a:r>
            <a:endParaRPr lang="sv-SE" sz="4800" spc="-100" dirty="0">
              <a:latin typeface="DIN Medium" charset="0"/>
              <a:ea typeface="DIN Medium" charset="0"/>
              <a:cs typeface="DIN Medium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1" y="2654699"/>
            <a:ext cx="10058400" cy="154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1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535628" y="439881"/>
            <a:ext cx="91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 smtClean="0">
                <a:latin typeface="DIN Medium" charset="0"/>
                <a:ea typeface="DIN Medium" charset="0"/>
                <a:cs typeface="DIN Medium" charset="0"/>
              </a:rPr>
              <a:t>Nya medier</a:t>
            </a:r>
            <a:endParaRPr lang="sv-SE" sz="4800" spc="-100" dirty="0">
              <a:latin typeface="DIN Medium" charset="0"/>
              <a:ea typeface="DIN Medium" charset="0"/>
              <a:cs typeface="DIN Medium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3688021" y="2297921"/>
            <a:ext cx="478542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24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sv-SE" sz="3600" dirty="0" smtClean="0"/>
              <a:t>Sökkostnader</a:t>
            </a:r>
            <a:endParaRPr lang="sv-SE" sz="3600" dirty="0">
              <a:latin typeface="DIN" charset="0"/>
              <a:ea typeface="DIN" charset="0"/>
              <a:cs typeface="DIN" charset="0"/>
            </a:endParaRPr>
          </a:p>
          <a:p>
            <a:pPr marL="571500" indent="-571500">
              <a:spcAft>
                <a:spcPts val="24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sv-SE" sz="3600" dirty="0" smtClean="0"/>
              <a:t>Automatisering </a:t>
            </a:r>
            <a:endParaRPr lang="sv-SE" sz="3600" dirty="0">
              <a:latin typeface="DIN" charset="0"/>
              <a:ea typeface="DIN" charset="0"/>
              <a:cs typeface="DIN" charset="0"/>
            </a:endParaRPr>
          </a:p>
          <a:p>
            <a:pPr marL="571500" indent="-571500">
              <a:spcAft>
                <a:spcPts val="24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sv-SE" sz="3600" dirty="0" smtClean="0"/>
              <a:t>Internetmognad</a:t>
            </a:r>
            <a:endParaRPr lang="sv-SE" sz="3600" dirty="0" smtClean="0">
              <a:latin typeface="DIN" charset="0"/>
              <a:ea typeface="DIN" charset="0"/>
              <a:cs typeface="D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04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535628" y="439881"/>
            <a:ext cx="91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 smtClean="0">
                <a:latin typeface="DIN Medium" charset="0"/>
                <a:ea typeface="DIN Medium" charset="0"/>
                <a:cs typeface="DIN Medium" charset="0"/>
              </a:rPr>
              <a:t>Den </a:t>
            </a:r>
            <a:r>
              <a:rPr lang="sv-SE" sz="4800" spc="-100" dirty="0">
                <a:latin typeface="DIN Medium" charset="0"/>
                <a:ea typeface="DIN Medium" charset="0"/>
                <a:cs typeface="DIN Medium" charset="0"/>
              </a:rPr>
              <a:t>långa </a:t>
            </a:r>
            <a:r>
              <a:rPr lang="sv-SE" sz="4800" spc="-100" dirty="0" smtClean="0">
                <a:latin typeface="DIN Medium" charset="0"/>
                <a:ea typeface="DIN Medium" charset="0"/>
                <a:cs typeface="DIN Medium" charset="0"/>
              </a:rPr>
              <a:t>svansen</a:t>
            </a:r>
            <a:endParaRPr lang="sv-SE" sz="4800" spc="-100" dirty="0">
              <a:latin typeface="DIN Medium" charset="0"/>
              <a:ea typeface="DIN Medium" charset="0"/>
              <a:cs typeface="DIN Medium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800" y="1524000"/>
            <a:ext cx="9040368" cy="4413504"/>
          </a:xfrm>
          <a:prstGeom prst="rect">
            <a:avLst/>
          </a:prstGeom>
          <a:effectLst>
            <a:outerShdw blurRad="127000" dist="63500" dir="27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692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535628" y="439881"/>
            <a:ext cx="91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 smtClean="0">
                <a:latin typeface="DIN Medium" charset="0"/>
                <a:ea typeface="DIN Medium" charset="0"/>
                <a:cs typeface="DIN Medium" charset="0"/>
              </a:rPr>
              <a:t>Svensk </a:t>
            </a:r>
            <a:r>
              <a:rPr lang="sv-SE" sz="4800" spc="-100" dirty="0" smtClean="0">
                <a:latin typeface="DIN Medium" charset="0"/>
                <a:ea typeface="DIN Medium" charset="0"/>
                <a:cs typeface="DIN Medium" charset="0"/>
              </a:rPr>
              <a:t>varuexport</a:t>
            </a:r>
            <a:endParaRPr lang="sv-SE" sz="4800" spc="-100" dirty="0">
              <a:latin typeface="DIN Medium" charset="0"/>
              <a:ea typeface="DIN Medium" charset="0"/>
              <a:cs typeface="DIN Medium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32"/>
          <a:stretch/>
        </p:blipFill>
        <p:spPr>
          <a:xfrm>
            <a:off x="1768892" y="1307454"/>
            <a:ext cx="8337223" cy="5105538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3295650" y="6093272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schemeClr val="bg1">
                    <a:lumMod val="50000"/>
                  </a:schemeClr>
                </a:solidFill>
              </a:rPr>
              <a:t>, 2016</a:t>
            </a:r>
            <a:endParaRPr lang="sv-S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2484917"/>
            <a:ext cx="10058400" cy="944083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3753050" y="4122158"/>
            <a:ext cx="4685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800" spc="100" dirty="0" err="1">
                <a:latin typeface="DIN" charset="0"/>
                <a:ea typeface="DIN" charset="0"/>
                <a:cs typeface="DIN" charset="0"/>
              </a:rPr>
              <a:t>www.sanomautbildning.se</a:t>
            </a:r>
            <a:endParaRPr lang="sv-SE" sz="2800" spc="100" dirty="0">
              <a:latin typeface="DIN" charset="0"/>
              <a:ea typeface="DIN" charset="0"/>
              <a:cs typeface="D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0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2714938" y="439881"/>
            <a:ext cx="7150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>
                <a:latin typeface="DIN Medium" charset="0"/>
                <a:ea typeface="DIN Medium" charset="0"/>
                <a:cs typeface="DIN Medium" charset="0"/>
              </a:rPr>
              <a:t>Företagets intressenter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383" y="1531512"/>
            <a:ext cx="5905550" cy="453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9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316452" y="439881"/>
            <a:ext cx="9559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>
                <a:latin typeface="DIN Medium" charset="0"/>
                <a:ea typeface="DIN Medium" charset="0"/>
                <a:cs typeface="DIN Medium" charset="0"/>
              </a:rPr>
              <a:t>Från affärsplan till marknadsplan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2645" y="1621141"/>
            <a:ext cx="5626713" cy="425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1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535628" y="439881"/>
            <a:ext cx="91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>
                <a:latin typeface="DIN Medium" charset="0"/>
                <a:ea typeface="DIN Medium" charset="0"/>
                <a:cs typeface="DIN Medium" charset="0"/>
              </a:rPr>
              <a:t>SWOT-analysen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950" y="1182029"/>
            <a:ext cx="5181507" cy="538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4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535628" y="439881"/>
            <a:ext cx="91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 err="1" smtClean="0">
                <a:latin typeface="DIN Medium" charset="0"/>
                <a:ea typeface="DIN Medium" charset="0"/>
                <a:cs typeface="DIN Medium" charset="0"/>
              </a:rPr>
              <a:t>Gantt</a:t>
            </a:r>
            <a:r>
              <a:rPr lang="sv-SE" sz="4800" spc="-100" dirty="0" smtClean="0">
                <a:latin typeface="DIN Medium" charset="0"/>
                <a:ea typeface="DIN Medium" charset="0"/>
                <a:cs typeface="DIN Medium" charset="0"/>
              </a:rPr>
              <a:t>-schema</a:t>
            </a:r>
            <a:endParaRPr lang="sv-SE" sz="4800" spc="-100" dirty="0">
              <a:latin typeface="DIN Medium" charset="0"/>
              <a:ea typeface="DIN Medium" charset="0"/>
              <a:cs typeface="DIN Medium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312" y="1361028"/>
            <a:ext cx="7007374" cy="44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535628" y="439881"/>
            <a:ext cx="91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spc="-100" dirty="0">
                <a:latin typeface="DIN Medium" charset="0"/>
                <a:ea typeface="DIN Medium" charset="0"/>
                <a:cs typeface="DIN Medium" charset="0"/>
              </a:rPr>
              <a:t>Porters fem konkurrenskrafter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1107" y="1481069"/>
            <a:ext cx="8149787" cy="45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8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896</TotalTime>
  <Words>133</Words>
  <Application>Microsoft Office PowerPoint</Application>
  <PresentationFormat>Anpassad</PresentationFormat>
  <Paragraphs>91</Paragraphs>
  <Slides>48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48</vt:i4>
      </vt:variant>
    </vt:vector>
  </HeadingPairs>
  <TitlesOfParts>
    <vt:vector size="49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Anders Wikberg</dc:creator>
  <cp:lastModifiedBy>Helén Park</cp:lastModifiedBy>
  <cp:revision>101</cp:revision>
  <dcterms:created xsi:type="dcterms:W3CDTF">2018-03-19T15:23:39Z</dcterms:created>
  <dcterms:modified xsi:type="dcterms:W3CDTF">2018-03-27T06:42:26Z</dcterms:modified>
</cp:coreProperties>
</file>