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5080000" cy="3810000"/>
  <p:notesSz cx="5080000" cy="3810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/>
    <p:restoredTop sz="94647"/>
  </p:normalViewPr>
  <p:slideViewPr>
    <p:cSldViewPr>
      <p:cViewPr varScale="1">
        <p:scale>
          <a:sx n="263" d="100"/>
          <a:sy n="263" d="100"/>
        </p:scale>
        <p:origin x="124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1181100"/>
            <a:ext cx="431800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35560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0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62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" y="152400"/>
            <a:ext cx="4572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" y="876300"/>
            <a:ext cx="4572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200" y="3543300"/>
            <a:ext cx="16256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0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477868F3-ADA2-D249-9752-646F826A2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033" y="2127643"/>
            <a:ext cx="544830" cy="164465"/>
          </a:xfrm>
          <a:custGeom>
            <a:avLst/>
            <a:gdLst/>
            <a:ahLst/>
            <a:cxnLst/>
            <a:rect l="l" t="t" r="r" b="b"/>
            <a:pathLst>
              <a:path w="544830" h="164464">
                <a:moveTo>
                  <a:pt x="441528" y="41554"/>
                </a:moveTo>
                <a:lnTo>
                  <a:pt x="0" y="41554"/>
                </a:lnTo>
                <a:lnTo>
                  <a:pt x="0" y="164452"/>
                </a:lnTo>
                <a:lnTo>
                  <a:pt x="441528" y="164452"/>
                </a:lnTo>
                <a:lnTo>
                  <a:pt x="441528" y="41554"/>
                </a:lnTo>
                <a:close/>
              </a:path>
              <a:path w="544830" h="164464">
                <a:moveTo>
                  <a:pt x="544614" y="0"/>
                </a:moveTo>
                <a:lnTo>
                  <a:pt x="454329" y="40284"/>
                </a:lnTo>
                <a:lnTo>
                  <a:pt x="454329" y="162623"/>
                </a:lnTo>
                <a:lnTo>
                  <a:pt x="544614" y="109753"/>
                </a:lnTo>
                <a:lnTo>
                  <a:pt x="544614" y="0"/>
                </a:lnTo>
                <a:close/>
              </a:path>
            </a:pathLst>
          </a:custGeom>
          <a:solidFill>
            <a:srgbClr val="45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451262" y="1125940"/>
            <a:ext cx="707390" cy="654685"/>
            <a:chOff x="2451262" y="1125940"/>
            <a:chExt cx="707390" cy="654685"/>
          </a:xfrm>
        </p:grpSpPr>
        <p:sp>
          <p:nvSpPr>
            <p:cNvPr id="4" name="object 4"/>
            <p:cNvSpPr/>
            <p:nvPr/>
          </p:nvSpPr>
          <p:spPr>
            <a:xfrm>
              <a:off x="2457612" y="1132290"/>
              <a:ext cx="694690" cy="641985"/>
            </a:xfrm>
            <a:custGeom>
              <a:avLst/>
              <a:gdLst/>
              <a:ahLst/>
              <a:cxnLst/>
              <a:rect l="l" t="t" r="r" b="b"/>
              <a:pathLst>
                <a:path w="694689" h="641985">
                  <a:moveTo>
                    <a:pt x="328231" y="0"/>
                  </a:moveTo>
                  <a:lnTo>
                    <a:pt x="279793" y="3566"/>
                  </a:lnTo>
                  <a:lnTo>
                    <a:pt x="233539" y="13922"/>
                  </a:lnTo>
                  <a:lnTo>
                    <a:pt x="189982" y="30558"/>
                  </a:lnTo>
                  <a:lnTo>
                    <a:pt x="149633" y="52962"/>
                  </a:lnTo>
                  <a:lnTo>
                    <a:pt x="113005" y="80620"/>
                  </a:lnTo>
                  <a:lnTo>
                    <a:pt x="80607" y="113023"/>
                  </a:lnTo>
                  <a:lnTo>
                    <a:pt x="52953" y="149658"/>
                  </a:lnTo>
                  <a:lnTo>
                    <a:pt x="30553" y="190013"/>
                  </a:lnTo>
                  <a:lnTo>
                    <a:pt x="13920" y="233576"/>
                  </a:lnTo>
                  <a:lnTo>
                    <a:pt x="3565" y="279837"/>
                  </a:lnTo>
                  <a:lnTo>
                    <a:pt x="0" y="328282"/>
                  </a:lnTo>
                  <a:lnTo>
                    <a:pt x="3410" y="375205"/>
                  </a:lnTo>
                  <a:lnTo>
                    <a:pt x="13352" y="420443"/>
                  </a:lnTo>
                  <a:lnTo>
                    <a:pt x="29393" y="463417"/>
                  </a:lnTo>
                  <a:lnTo>
                    <a:pt x="51102" y="503551"/>
                  </a:lnTo>
                  <a:lnTo>
                    <a:pt x="78047" y="540268"/>
                  </a:lnTo>
                  <a:lnTo>
                    <a:pt x="109793" y="572991"/>
                  </a:lnTo>
                  <a:lnTo>
                    <a:pt x="145910" y="601143"/>
                  </a:lnTo>
                  <a:lnTo>
                    <a:pt x="185966" y="624147"/>
                  </a:lnTo>
                  <a:lnTo>
                    <a:pt x="229527" y="641426"/>
                  </a:lnTo>
                  <a:lnTo>
                    <a:pt x="248147" y="616657"/>
                  </a:lnTo>
                  <a:lnTo>
                    <a:pt x="268373" y="593324"/>
                  </a:lnTo>
                  <a:lnTo>
                    <a:pt x="290156" y="571478"/>
                  </a:lnTo>
                  <a:lnTo>
                    <a:pt x="313448" y="551167"/>
                  </a:lnTo>
                  <a:lnTo>
                    <a:pt x="265273" y="542620"/>
                  </a:lnTo>
                  <a:lnTo>
                    <a:pt x="221236" y="524318"/>
                  </a:lnTo>
                  <a:lnTo>
                    <a:pt x="182529" y="497455"/>
                  </a:lnTo>
                  <a:lnTo>
                    <a:pt x="150346" y="463226"/>
                  </a:lnTo>
                  <a:lnTo>
                    <a:pt x="125880" y="422824"/>
                  </a:lnTo>
                  <a:lnTo>
                    <a:pt x="110326" y="377445"/>
                  </a:lnTo>
                  <a:lnTo>
                    <a:pt x="104876" y="328282"/>
                  </a:lnTo>
                  <a:lnTo>
                    <a:pt x="109422" y="283318"/>
                  </a:lnTo>
                  <a:lnTo>
                    <a:pt x="122457" y="241411"/>
                  </a:lnTo>
                  <a:lnTo>
                    <a:pt x="143075" y="203468"/>
                  </a:lnTo>
                  <a:lnTo>
                    <a:pt x="170372" y="170394"/>
                  </a:lnTo>
                  <a:lnTo>
                    <a:pt x="203441" y="143093"/>
                  </a:lnTo>
                  <a:lnTo>
                    <a:pt x="241377" y="122472"/>
                  </a:lnTo>
                  <a:lnTo>
                    <a:pt x="283276" y="109436"/>
                  </a:lnTo>
                  <a:lnTo>
                    <a:pt x="328231" y="104889"/>
                  </a:lnTo>
                  <a:lnTo>
                    <a:pt x="373195" y="109436"/>
                  </a:lnTo>
                  <a:lnTo>
                    <a:pt x="415102" y="122472"/>
                  </a:lnTo>
                  <a:lnTo>
                    <a:pt x="453045" y="143093"/>
                  </a:lnTo>
                  <a:lnTo>
                    <a:pt x="486119" y="170394"/>
                  </a:lnTo>
                  <a:lnTo>
                    <a:pt x="513419" y="203468"/>
                  </a:lnTo>
                  <a:lnTo>
                    <a:pt x="534041" y="241411"/>
                  </a:lnTo>
                  <a:lnTo>
                    <a:pt x="547077" y="283318"/>
                  </a:lnTo>
                  <a:lnTo>
                    <a:pt x="551624" y="328282"/>
                  </a:lnTo>
                  <a:lnTo>
                    <a:pt x="551624" y="338112"/>
                  </a:lnTo>
                  <a:lnTo>
                    <a:pt x="491172" y="338112"/>
                  </a:lnTo>
                  <a:lnTo>
                    <a:pt x="592886" y="439851"/>
                  </a:lnTo>
                  <a:lnTo>
                    <a:pt x="694626" y="338112"/>
                  </a:lnTo>
                  <a:lnTo>
                    <a:pt x="656513" y="338112"/>
                  </a:lnTo>
                  <a:lnTo>
                    <a:pt x="656513" y="328282"/>
                  </a:lnTo>
                  <a:lnTo>
                    <a:pt x="652947" y="279837"/>
                  </a:lnTo>
                  <a:lnTo>
                    <a:pt x="642590" y="233576"/>
                  </a:lnTo>
                  <a:lnTo>
                    <a:pt x="625954" y="190013"/>
                  </a:lnTo>
                  <a:lnTo>
                    <a:pt x="603551" y="149658"/>
                  </a:lnTo>
                  <a:lnTo>
                    <a:pt x="575892" y="113023"/>
                  </a:lnTo>
                  <a:lnTo>
                    <a:pt x="543490" y="80620"/>
                  </a:lnTo>
                  <a:lnTo>
                    <a:pt x="506855" y="52962"/>
                  </a:lnTo>
                  <a:lnTo>
                    <a:pt x="466500" y="30558"/>
                  </a:lnTo>
                  <a:lnTo>
                    <a:pt x="422937" y="13922"/>
                  </a:lnTo>
                  <a:lnTo>
                    <a:pt x="376676" y="3566"/>
                  </a:lnTo>
                  <a:lnTo>
                    <a:pt x="328231" y="0"/>
                  </a:lnTo>
                  <a:close/>
                </a:path>
              </a:pathLst>
            </a:custGeom>
            <a:solidFill>
              <a:srgbClr val="009D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57612" y="1132290"/>
              <a:ext cx="694690" cy="641985"/>
            </a:xfrm>
            <a:custGeom>
              <a:avLst/>
              <a:gdLst/>
              <a:ahLst/>
              <a:cxnLst/>
              <a:rect l="l" t="t" r="r" b="b"/>
              <a:pathLst>
                <a:path w="694689" h="641985">
                  <a:moveTo>
                    <a:pt x="491172" y="338112"/>
                  </a:moveTo>
                  <a:lnTo>
                    <a:pt x="551624" y="338112"/>
                  </a:lnTo>
                  <a:lnTo>
                    <a:pt x="551624" y="328282"/>
                  </a:lnTo>
                  <a:lnTo>
                    <a:pt x="547077" y="283318"/>
                  </a:lnTo>
                  <a:lnTo>
                    <a:pt x="534041" y="241411"/>
                  </a:lnTo>
                  <a:lnTo>
                    <a:pt x="513419" y="203468"/>
                  </a:lnTo>
                  <a:lnTo>
                    <a:pt x="486119" y="170394"/>
                  </a:lnTo>
                  <a:lnTo>
                    <a:pt x="453045" y="143093"/>
                  </a:lnTo>
                  <a:lnTo>
                    <a:pt x="415102" y="122472"/>
                  </a:lnTo>
                  <a:lnTo>
                    <a:pt x="373195" y="109436"/>
                  </a:lnTo>
                  <a:lnTo>
                    <a:pt x="328231" y="104889"/>
                  </a:lnTo>
                  <a:lnTo>
                    <a:pt x="283276" y="109436"/>
                  </a:lnTo>
                  <a:lnTo>
                    <a:pt x="241377" y="122472"/>
                  </a:lnTo>
                  <a:lnTo>
                    <a:pt x="203441" y="143093"/>
                  </a:lnTo>
                  <a:lnTo>
                    <a:pt x="170372" y="170394"/>
                  </a:lnTo>
                  <a:lnTo>
                    <a:pt x="143075" y="203468"/>
                  </a:lnTo>
                  <a:lnTo>
                    <a:pt x="122457" y="241411"/>
                  </a:lnTo>
                  <a:lnTo>
                    <a:pt x="109422" y="283318"/>
                  </a:lnTo>
                  <a:lnTo>
                    <a:pt x="104876" y="328282"/>
                  </a:lnTo>
                  <a:lnTo>
                    <a:pt x="110326" y="377445"/>
                  </a:lnTo>
                  <a:lnTo>
                    <a:pt x="125880" y="422824"/>
                  </a:lnTo>
                  <a:lnTo>
                    <a:pt x="150346" y="463226"/>
                  </a:lnTo>
                  <a:lnTo>
                    <a:pt x="182529" y="497455"/>
                  </a:lnTo>
                  <a:lnTo>
                    <a:pt x="221236" y="524318"/>
                  </a:lnTo>
                  <a:lnTo>
                    <a:pt x="265273" y="542620"/>
                  </a:lnTo>
                  <a:lnTo>
                    <a:pt x="313448" y="551167"/>
                  </a:lnTo>
                  <a:lnTo>
                    <a:pt x="290156" y="571478"/>
                  </a:lnTo>
                  <a:lnTo>
                    <a:pt x="268373" y="593324"/>
                  </a:lnTo>
                  <a:lnTo>
                    <a:pt x="248147" y="616657"/>
                  </a:lnTo>
                  <a:lnTo>
                    <a:pt x="229527" y="641426"/>
                  </a:lnTo>
                  <a:lnTo>
                    <a:pt x="185966" y="624147"/>
                  </a:lnTo>
                  <a:lnTo>
                    <a:pt x="145910" y="601143"/>
                  </a:lnTo>
                  <a:lnTo>
                    <a:pt x="109793" y="572991"/>
                  </a:lnTo>
                  <a:lnTo>
                    <a:pt x="78047" y="540268"/>
                  </a:lnTo>
                  <a:lnTo>
                    <a:pt x="51102" y="503551"/>
                  </a:lnTo>
                  <a:lnTo>
                    <a:pt x="29393" y="463417"/>
                  </a:lnTo>
                  <a:lnTo>
                    <a:pt x="13352" y="420443"/>
                  </a:lnTo>
                  <a:lnTo>
                    <a:pt x="3410" y="375205"/>
                  </a:lnTo>
                  <a:lnTo>
                    <a:pt x="0" y="328282"/>
                  </a:lnTo>
                  <a:lnTo>
                    <a:pt x="3565" y="279837"/>
                  </a:lnTo>
                  <a:lnTo>
                    <a:pt x="13920" y="233576"/>
                  </a:lnTo>
                  <a:lnTo>
                    <a:pt x="30553" y="190013"/>
                  </a:lnTo>
                  <a:lnTo>
                    <a:pt x="52953" y="149658"/>
                  </a:lnTo>
                  <a:lnTo>
                    <a:pt x="80607" y="113023"/>
                  </a:lnTo>
                  <a:lnTo>
                    <a:pt x="113005" y="80620"/>
                  </a:lnTo>
                  <a:lnTo>
                    <a:pt x="149633" y="52962"/>
                  </a:lnTo>
                  <a:lnTo>
                    <a:pt x="189982" y="30558"/>
                  </a:lnTo>
                  <a:lnTo>
                    <a:pt x="233539" y="13922"/>
                  </a:lnTo>
                  <a:lnTo>
                    <a:pt x="279793" y="3566"/>
                  </a:lnTo>
                  <a:lnTo>
                    <a:pt x="328231" y="0"/>
                  </a:lnTo>
                  <a:lnTo>
                    <a:pt x="376676" y="3566"/>
                  </a:lnTo>
                  <a:lnTo>
                    <a:pt x="422937" y="13922"/>
                  </a:lnTo>
                  <a:lnTo>
                    <a:pt x="466500" y="30558"/>
                  </a:lnTo>
                  <a:lnTo>
                    <a:pt x="506855" y="52962"/>
                  </a:lnTo>
                  <a:lnTo>
                    <a:pt x="543490" y="80620"/>
                  </a:lnTo>
                  <a:lnTo>
                    <a:pt x="575892" y="113023"/>
                  </a:lnTo>
                  <a:lnTo>
                    <a:pt x="603551" y="149658"/>
                  </a:lnTo>
                  <a:lnTo>
                    <a:pt x="625954" y="190013"/>
                  </a:lnTo>
                  <a:lnTo>
                    <a:pt x="642590" y="233576"/>
                  </a:lnTo>
                  <a:lnTo>
                    <a:pt x="652947" y="279837"/>
                  </a:lnTo>
                  <a:lnTo>
                    <a:pt x="656513" y="328282"/>
                  </a:lnTo>
                  <a:lnTo>
                    <a:pt x="656513" y="338112"/>
                  </a:lnTo>
                  <a:lnTo>
                    <a:pt x="694626" y="338112"/>
                  </a:lnTo>
                  <a:lnTo>
                    <a:pt x="592886" y="439851"/>
                  </a:lnTo>
                  <a:lnTo>
                    <a:pt x="491172" y="338112"/>
                  </a:lnTo>
                  <a:close/>
                </a:path>
              </a:pathLst>
            </a:custGeom>
            <a:ln w="12700">
              <a:solidFill>
                <a:srgbClr val="009D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440381" y="2138679"/>
            <a:ext cx="1232535" cy="367030"/>
          </a:xfrm>
          <a:custGeom>
            <a:avLst/>
            <a:gdLst/>
            <a:ahLst/>
            <a:cxnLst/>
            <a:rect l="l" t="t" r="r" b="b"/>
            <a:pathLst>
              <a:path w="1232535" h="367030">
                <a:moveTo>
                  <a:pt x="568020" y="105321"/>
                </a:moveTo>
                <a:lnTo>
                  <a:pt x="468718" y="105321"/>
                </a:lnTo>
                <a:lnTo>
                  <a:pt x="463791" y="124879"/>
                </a:lnTo>
                <a:lnTo>
                  <a:pt x="548462" y="124879"/>
                </a:lnTo>
                <a:lnTo>
                  <a:pt x="548462" y="243001"/>
                </a:lnTo>
                <a:lnTo>
                  <a:pt x="19558" y="243001"/>
                </a:lnTo>
                <a:lnTo>
                  <a:pt x="19558" y="124879"/>
                </a:lnTo>
                <a:lnTo>
                  <a:pt x="186067" y="124879"/>
                </a:lnTo>
                <a:lnTo>
                  <a:pt x="214972" y="105321"/>
                </a:lnTo>
                <a:lnTo>
                  <a:pt x="0" y="105321"/>
                </a:lnTo>
                <a:lnTo>
                  <a:pt x="0" y="262559"/>
                </a:lnTo>
                <a:lnTo>
                  <a:pt x="568020" y="262559"/>
                </a:lnTo>
                <a:lnTo>
                  <a:pt x="568020" y="105321"/>
                </a:lnTo>
                <a:close/>
              </a:path>
              <a:path w="1232535" h="367030">
                <a:moveTo>
                  <a:pt x="1232484" y="183210"/>
                </a:moveTo>
                <a:lnTo>
                  <a:pt x="1049286" y="0"/>
                </a:lnTo>
                <a:lnTo>
                  <a:pt x="1049286" y="103822"/>
                </a:lnTo>
                <a:lnTo>
                  <a:pt x="889673" y="103847"/>
                </a:lnTo>
                <a:lnTo>
                  <a:pt x="890765" y="105333"/>
                </a:lnTo>
                <a:lnTo>
                  <a:pt x="875157" y="120078"/>
                </a:lnTo>
                <a:lnTo>
                  <a:pt x="872261" y="123405"/>
                </a:lnTo>
                <a:lnTo>
                  <a:pt x="1068844" y="123380"/>
                </a:lnTo>
                <a:lnTo>
                  <a:pt x="1068844" y="47218"/>
                </a:lnTo>
                <a:lnTo>
                  <a:pt x="1204823" y="183210"/>
                </a:lnTo>
                <a:lnTo>
                  <a:pt x="1068844" y="319189"/>
                </a:lnTo>
                <a:lnTo>
                  <a:pt x="1068844" y="243001"/>
                </a:lnTo>
                <a:lnTo>
                  <a:pt x="616292" y="243027"/>
                </a:lnTo>
                <a:lnTo>
                  <a:pt x="582828" y="262585"/>
                </a:lnTo>
                <a:lnTo>
                  <a:pt x="1049286" y="262559"/>
                </a:lnTo>
                <a:lnTo>
                  <a:pt x="1049286" y="366407"/>
                </a:lnTo>
                <a:lnTo>
                  <a:pt x="1232484" y="183210"/>
                </a:lnTo>
                <a:close/>
              </a:path>
            </a:pathLst>
          </a:custGeom>
          <a:solidFill>
            <a:srgbClr val="009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4652" y="2138676"/>
            <a:ext cx="500380" cy="367030"/>
          </a:xfrm>
          <a:custGeom>
            <a:avLst/>
            <a:gdLst/>
            <a:ahLst/>
            <a:cxnLst/>
            <a:rect l="l" t="t" r="r" b="b"/>
            <a:pathLst>
              <a:path w="500380" h="367030">
                <a:moveTo>
                  <a:pt x="316776" y="0"/>
                </a:moveTo>
                <a:lnTo>
                  <a:pt x="316776" y="103822"/>
                </a:lnTo>
                <a:lnTo>
                  <a:pt x="0" y="103822"/>
                </a:lnTo>
                <a:lnTo>
                  <a:pt x="0" y="262559"/>
                </a:lnTo>
                <a:lnTo>
                  <a:pt x="316776" y="262559"/>
                </a:lnTo>
                <a:lnTo>
                  <a:pt x="316776" y="366407"/>
                </a:lnTo>
                <a:lnTo>
                  <a:pt x="363994" y="319189"/>
                </a:lnTo>
                <a:lnTo>
                  <a:pt x="336346" y="319189"/>
                </a:lnTo>
                <a:lnTo>
                  <a:pt x="336346" y="243001"/>
                </a:lnTo>
                <a:lnTo>
                  <a:pt x="19558" y="243001"/>
                </a:lnTo>
                <a:lnTo>
                  <a:pt x="19558" y="123380"/>
                </a:lnTo>
                <a:lnTo>
                  <a:pt x="336346" y="123380"/>
                </a:lnTo>
                <a:lnTo>
                  <a:pt x="336346" y="47218"/>
                </a:lnTo>
                <a:lnTo>
                  <a:pt x="363991" y="47218"/>
                </a:lnTo>
                <a:lnTo>
                  <a:pt x="316776" y="0"/>
                </a:lnTo>
                <a:close/>
              </a:path>
              <a:path w="500380" h="367030">
                <a:moveTo>
                  <a:pt x="363991" y="47218"/>
                </a:moveTo>
                <a:lnTo>
                  <a:pt x="336346" y="47218"/>
                </a:lnTo>
                <a:lnTo>
                  <a:pt x="472313" y="183210"/>
                </a:lnTo>
                <a:lnTo>
                  <a:pt x="336346" y="319189"/>
                </a:lnTo>
                <a:lnTo>
                  <a:pt x="363994" y="319189"/>
                </a:lnTo>
                <a:lnTo>
                  <a:pt x="499973" y="183210"/>
                </a:lnTo>
                <a:lnTo>
                  <a:pt x="363991" y="47218"/>
                </a:lnTo>
                <a:close/>
              </a:path>
            </a:pathLst>
          </a:custGeom>
          <a:solidFill>
            <a:srgbClr val="45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5948" y="1593128"/>
            <a:ext cx="818515" cy="808355"/>
          </a:xfrm>
          <a:custGeom>
            <a:avLst/>
            <a:gdLst/>
            <a:ahLst/>
            <a:cxnLst/>
            <a:rect l="l" t="t" r="r" b="b"/>
            <a:pathLst>
              <a:path w="818514" h="808355">
                <a:moveTo>
                  <a:pt x="513266" y="157238"/>
                </a:moveTo>
                <a:lnTo>
                  <a:pt x="414362" y="157238"/>
                </a:lnTo>
                <a:lnTo>
                  <a:pt x="464042" y="162261"/>
                </a:lnTo>
                <a:lnTo>
                  <a:pt x="510343" y="176664"/>
                </a:lnTo>
                <a:lnTo>
                  <a:pt x="552266" y="199447"/>
                </a:lnTo>
                <a:lnTo>
                  <a:pt x="588810" y="229609"/>
                </a:lnTo>
                <a:lnTo>
                  <a:pt x="618974" y="266151"/>
                </a:lnTo>
                <a:lnTo>
                  <a:pt x="641759" y="308071"/>
                </a:lnTo>
                <a:lnTo>
                  <a:pt x="656163" y="354371"/>
                </a:lnTo>
                <a:lnTo>
                  <a:pt x="661187" y="404050"/>
                </a:lnTo>
                <a:lnTo>
                  <a:pt x="656163" y="453729"/>
                </a:lnTo>
                <a:lnTo>
                  <a:pt x="641759" y="500031"/>
                </a:lnTo>
                <a:lnTo>
                  <a:pt x="618974" y="541953"/>
                </a:lnTo>
                <a:lnTo>
                  <a:pt x="588810" y="578497"/>
                </a:lnTo>
                <a:lnTo>
                  <a:pt x="552266" y="608662"/>
                </a:lnTo>
                <a:lnTo>
                  <a:pt x="510343" y="631446"/>
                </a:lnTo>
                <a:lnTo>
                  <a:pt x="464042" y="645851"/>
                </a:lnTo>
                <a:lnTo>
                  <a:pt x="414362" y="650875"/>
                </a:lnTo>
                <a:lnTo>
                  <a:pt x="404583" y="650875"/>
                </a:lnTo>
                <a:lnTo>
                  <a:pt x="404583" y="808113"/>
                </a:lnTo>
                <a:lnTo>
                  <a:pt x="414362" y="808113"/>
                </a:lnTo>
                <a:lnTo>
                  <a:pt x="461418" y="805390"/>
                </a:lnTo>
                <a:lnTo>
                  <a:pt x="506896" y="797423"/>
                </a:lnTo>
                <a:lnTo>
                  <a:pt x="537285" y="788428"/>
                </a:lnTo>
                <a:lnTo>
                  <a:pt x="424141" y="788428"/>
                </a:lnTo>
                <a:lnTo>
                  <a:pt x="424141" y="670255"/>
                </a:lnTo>
                <a:lnTo>
                  <a:pt x="470437" y="664499"/>
                </a:lnTo>
                <a:lnTo>
                  <a:pt x="513940" y="651135"/>
                </a:lnTo>
                <a:lnTo>
                  <a:pt x="553942" y="630869"/>
                </a:lnTo>
                <a:lnTo>
                  <a:pt x="589735" y="604412"/>
                </a:lnTo>
                <a:lnTo>
                  <a:pt x="620609" y="572471"/>
                </a:lnTo>
                <a:lnTo>
                  <a:pt x="645855" y="535756"/>
                </a:lnTo>
                <a:lnTo>
                  <a:pt x="664766" y="494975"/>
                </a:lnTo>
                <a:lnTo>
                  <a:pt x="676632" y="450837"/>
                </a:lnTo>
                <a:lnTo>
                  <a:pt x="680745" y="404050"/>
                </a:lnTo>
                <a:lnTo>
                  <a:pt x="676446" y="356235"/>
                </a:lnTo>
                <a:lnTo>
                  <a:pt x="664053" y="311204"/>
                </a:lnTo>
                <a:lnTo>
                  <a:pt x="644325" y="269716"/>
                </a:lnTo>
                <a:lnTo>
                  <a:pt x="618019" y="232529"/>
                </a:lnTo>
                <a:lnTo>
                  <a:pt x="585894" y="200402"/>
                </a:lnTo>
                <a:lnTo>
                  <a:pt x="548708" y="174093"/>
                </a:lnTo>
                <a:lnTo>
                  <a:pt x="513266" y="157238"/>
                </a:lnTo>
                <a:close/>
              </a:path>
              <a:path w="818514" h="808355">
                <a:moveTo>
                  <a:pt x="536856" y="19558"/>
                </a:moveTo>
                <a:lnTo>
                  <a:pt x="414362" y="19558"/>
                </a:lnTo>
                <a:lnTo>
                  <a:pt x="462529" y="22559"/>
                </a:lnTo>
                <a:lnTo>
                  <a:pt x="508928" y="31321"/>
                </a:lnTo>
                <a:lnTo>
                  <a:pt x="553196" y="45481"/>
                </a:lnTo>
                <a:lnTo>
                  <a:pt x="594971" y="64675"/>
                </a:lnTo>
                <a:lnTo>
                  <a:pt x="633890" y="88541"/>
                </a:lnTo>
                <a:lnTo>
                  <a:pt x="669590" y="116714"/>
                </a:lnTo>
                <a:lnTo>
                  <a:pt x="701707" y="148833"/>
                </a:lnTo>
                <a:lnTo>
                  <a:pt x="729878" y="184533"/>
                </a:lnTo>
                <a:lnTo>
                  <a:pt x="753742" y="223452"/>
                </a:lnTo>
                <a:lnTo>
                  <a:pt x="772935" y="265226"/>
                </a:lnTo>
                <a:lnTo>
                  <a:pt x="787093" y="309493"/>
                </a:lnTo>
                <a:lnTo>
                  <a:pt x="795854" y="355889"/>
                </a:lnTo>
                <a:lnTo>
                  <a:pt x="798855" y="404050"/>
                </a:lnTo>
                <a:lnTo>
                  <a:pt x="795945" y="451483"/>
                </a:lnTo>
                <a:lnTo>
                  <a:pt x="787445" y="497209"/>
                </a:lnTo>
                <a:lnTo>
                  <a:pt x="773702" y="540883"/>
                </a:lnTo>
                <a:lnTo>
                  <a:pt x="755063" y="582157"/>
                </a:lnTo>
                <a:lnTo>
                  <a:pt x="731874" y="620684"/>
                </a:lnTo>
                <a:lnTo>
                  <a:pt x="704482" y="656119"/>
                </a:lnTo>
                <a:lnTo>
                  <a:pt x="673232" y="688113"/>
                </a:lnTo>
                <a:lnTo>
                  <a:pt x="638472" y="716322"/>
                </a:lnTo>
                <a:lnTo>
                  <a:pt x="600548" y="740396"/>
                </a:lnTo>
                <a:lnTo>
                  <a:pt x="559806" y="759991"/>
                </a:lnTo>
                <a:lnTo>
                  <a:pt x="516594" y="774759"/>
                </a:lnTo>
                <a:lnTo>
                  <a:pt x="471257" y="784354"/>
                </a:lnTo>
                <a:lnTo>
                  <a:pt x="424141" y="788428"/>
                </a:lnTo>
                <a:lnTo>
                  <a:pt x="537285" y="788428"/>
                </a:lnTo>
                <a:lnTo>
                  <a:pt x="591898" y="766983"/>
                </a:lnTo>
                <a:lnTo>
                  <a:pt x="630812" y="745120"/>
                </a:lnTo>
                <a:lnTo>
                  <a:pt x="666926" y="719235"/>
                </a:lnTo>
                <a:lnTo>
                  <a:pt x="699936" y="689635"/>
                </a:lnTo>
                <a:lnTo>
                  <a:pt x="729536" y="656624"/>
                </a:lnTo>
                <a:lnTo>
                  <a:pt x="755420" y="620509"/>
                </a:lnTo>
                <a:lnTo>
                  <a:pt x="777283" y="581594"/>
                </a:lnTo>
                <a:lnTo>
                  <a:pt x="794819" y="540185"/>
                </a:lnTo>
                <a:lnTo>
                  <a:pt x="807723" y="496588"/>
                </a:lnTo>
                <a:lnTo>
                  <a:pt x="815624" y="451483"/>
                </a:lnTo>
                <a:lnTo>
                  <a:pt x="818413" y="404050"/>
                </a:lnTo>
                <a:lnTo>
                  <a:pt x="815690" y="356995"/>
                </a:lnTo>
                <a:lnTo>
                  <a:pt x="807723" y="311517"/>
                </a:lnTo>
                <a:lnTo>
                  <a:pt x="794819" y="267921"/>
                </a:lnTo>
                <a:lnTo>
                  <a:pt x="777283" y="226514"/>
                </a:lnTo>
                <a:lnTo>
                  <a:pt x="755420" y="187600"/>
                </a:lnTo>
                <a:lnTo>
                  <a:pt x="729536" y="151486"/>
                </a:lnTo>
                <a:lnTo>
                  <a:pt x="699936" y="118476"/>
                </a:lnTo>
                <a:lnTo>
                  <a:pt x="666926" y="88877"/>
                </a:lnTo>
                <a:lnTo>
                  <a:pt x="630812" y="62993"/>
                </a:lnTo>
                <a:lnTo>
                  <a:pt x="591898" y="41130"/>
                </a:lnTo>
                <a:lnTo>
                  <a:pt x="550491" y="23593"/>
                </a:lnTo>
                <a:lnTo>
                  <a:pt x="536856" y="19558"/>
                </a:lnTo>
                <a:close/>
              </a:path>
              <a:path w="818514" h="808355">
                <a:moveTo>
                  <a:pt x="414362" y="0"/>
                </a:moveTo>
                <a:lnTo>
                  <a:pt x="367309" y="2723"/>
                </a:lnTo>
                <a:lnTo>
                  <a:pt x="321832" y="10689"/>
                </a:lnTo>
                <a:lnTo>
                  <a:pt x="278237" y="23593"/>
                </a:lnTo>
                <a:lnTo>
                  <a:pt x="236829" y="41130"/>
                </a:lnTo>
                <a:lnTo>
                  <a:pt x="197915" y="62993"/>
                </a:lnTo>
                <a:lnTo>
                  <a:pt x="161799" y="88877"/>
                </a:lnTo>
                <a:lnTo>
                  <a:pt x="128787" y="118476"/>
                </a:lnTo>
                <a:lnTo>
                  <a:pt x="99185" y="151486"/>
                </a:lnTo>
                <a:lnTo>
                  <a:pt x="73299" y="187600"/>
                </a:lnTo>
                <a:lnTo>
                  <a:pt x="51434" y="226514"/>
                </a:lnTo>
                <a:lnTo>
                  <a:pt x="33896" y="267921"/>
                </a:lnTo>
                <a:lnTo>
                  <a:pt x="20990" y="311517"/>
                </a:lnTo>
                <a:lnTo>
                  <a:pt x="13023" y="356995"/>
                </a:lnTo>
                <a:lnTo>
                  <a:pt x="10299" y="404050"/>
                </a:lnTo>
                <a:lnTo>
                  <a:pt x="13247" y="453051"/>
                </a:lnTo>
                <a:lnTo>
                  <a:pt x="22124" y="501750"/>
                </a:lnTo>
                <a:lnTo>
                  <a:pt x="36719" y="548292"/>
                </a:lnTo>
                <a:lnTo>
                  <a:pt x="56936" y="592792"/>
                </a:lnTo>
                <a:lnTo>
                  <a:pt x="82651" y="634873"/>
                </a:lnTo>
                <a:lnTo>
                  <a:pt x="0" y="690753"/>
                </a:lnTo>
                <a:lnTo>
                  <a:pt x="255142" y="740194"/>
                </a:lnTo>
                <a:lnTo>
                  <a:pt x="259581" y="717296"/>
                </a:lnTo>
                <a:lnTo>
                  <a:pt x="239674" y="717296"/>
                </a:lnTo>
                <a:lnTo>
                  <a:pt x="50025" y="680529"/>
                </a:lnTo>
                <a:lnTo>
                  <a:pt x="110375" y="639762"/>
                </a:lnTo>
                <a:lnTo>
                  <a:pt x="104263" y="631446"/>
                </a:lnTo>
                <a:lnTo>
                  <a:pt x="77880" y="590373"/>
                </a:lnTo>
                <a:lnTo>
                  <a:pt x="57071" y="546617"/>
                </a:lnTo>
                <a:lnTo>
                  <a:pt x="42046" y="500708"/>
                </a:lnTo>
                <a:lnTo>
                  <a:pt x="32936" y="453051"/>
                </a:lnTo>
                <a:lnTo>
                  <a:pt x="29870" y="404050"/>
                </a:lnTo>
                <a:lnTo>
                  <a:pt x="32871" y="355889"/>
                </a:lnTo>
                <a:lnTo>
                  <a:pt x="41632" y="309493"/>
                </a:lnTo>
                <a:lnTo>
                  <a:pt x="55790" y="265226"/>
                </a:lnTo>
                <a:lnTo>
                  <a:pt x="74983" y="223452"/>
                </a:lnTo>
                <a:lnTo>
                  <a:pt x="98846" y="184533"/>
                </a:lnTo>
                <a:lnTo>
                  <a:pt x="127018" y="148833"/>
                </a:lnTo>
                <a:lnTo>
                  <a:pt x="159135" y="116714"/>
                </a:lnTo>
                <a:lnTo>
                  <a:pt x="194835" y="88541"/>
                </a:lnTo>
                <a:lnTo>
                  <a:pt x="233753" y="64675"/>
                </a:lnTo>
                <a:lnTo>
                  <a:pt x="275528" y="45481"/>
                </a:lnTo>
                <a:lnTo>
                  <a:pt x="319797" y="31321"/>
                </a:lnTo>
                <a:lnTo>
                  <a:pt x="366196" y="22559"/>
                </a:lnTo>
                <a:lnTo>
                  <a:pt x="414362" y="19558"/>
                </a:lnTo>
                <a:lnTo>
                  <a:pt x="536856" y="19558"/>
                </a:lnTo>
                <a:lnTo>
                  <a:pt x="506896" y="10689"/>
                </a:lnTo>
                <a:lnTo>
                  <a:pt x="461418" y="2723"/>
                </a:lnTo>
                <a:lnTo>
                  <a:pt x="414362" y="0"/>
                </a:lnTo>
                <a:close/>
              </a:path>
              <a:path w="818514" h="808355">
                <a:moveTo>
                  <a:pt x="296347" y="527646"/>
                </a:moveTo>
                <a:lnTo>
                  <a:pt x="276415" y="527646"/>
                </a:lnTo>
                <a:lnTo>
                  <a:pt x="239674" y="717296"/>
                </a:lnTo>
                <a:lnTo>
                  <a:pt x="259581" y="717296"/>
                </a:lnTo>
                <a:lnTo>
                  <a:pt x="296347" y="527646"/>
                </a:lnTo>
                <a:close/>
              </a:path>
              <a:path w="818514" h="808355">
                <a:moveTo>
                  <a:pt x="414362" y="137668"/>
                </a:moveTo>
                <a:lnTo>
                  <a:pt x="366541" y="141968"/>
                </a:lnTo>
                <a:lnTo>
                  <a:pt x="321506" y="154363"/>
                </a:lnTo>
                <a:lnTo>
                  <a:pt x="280017" y="174093"/>
                </a:lnTo>
                <a:lnTo>
                  <a:pt x="242831" y="200402"/>
                </a:lnTo>
                <a:lnTo>
                  <a:pt x="210706" y="232529"/>
                </a:lnTo>
                <a:lnTo>
                  <a:pt x="184400" y="269716"/>
                </a:lnTo>
                <a:lnTo>
                  <a:pt x="164672" y="311204"/>
                </a:lnTo>
                <a:lnTo>
                  <a:pt x="152279" y="356235"/>
                </a:lnTo>
                <a:lnTo>
                  <a:pt x="147980" y="404050"/>
                </a:lnTo>
                <a:lnTo>
                  <a:pt x="151516" y="447756"/>
                </a:lnTo>
                <a:lnTo>
                  <a:pt x="161991" y="489723"/>
                </a:lnTo>
                <a:lnTo>
                  <a:pt x="179205" y="529382"/>
                </a:lnTo>
                <a:lnTo>
                  <a:pt x="202958" y="566166"/>
                </a:lnTo>
                <a:lnTo>
                  <a:pt x="208572" y="573455"/>
                </a:lnTo>
                <a:lnTo>
                  <a:pt x="247976" y="546849"/>
                </a:lnTo>
                <a:lnTo>
                  <a:pt x="213017" y="546849"/>
                </a:lnTo>
                <a:lnTo>
                  <a:pt x="193352" y="514160"/>
                </a:lnTo>
                <a:lnTo>
                  <a:pt x="179114" y="479164"/>
                </a:lnTo>
                <a:lnTo>
                  <a:pt x="170458" y="442311"/>
                </a:lnTo>
                <a:lnTo>
                  <a:pt x="167538" y="404050"/>
                </a:lnTo>
                <a:lnTo>
                  <a:pt x="172562" y="354371"/>
                </a:lnTo>
                <a:lnTo>
                  <a:pt x="186966" y="308071"/>
                </a:lnTo>
                <a:lnTo>
                  <a:pt x="209751" y="266151"/>
                </a:lnTo>
                <a:lnTo>
                  <a:pt x="239915" y="229609"/>
                </a:lnTo>
                <a:lnTo>
                  <a:pt x="276459" y="199447"/>
                </a:lnTo>
                <a:lnTo>
                  <a:pt x="318382" y="176664"/>
                </a:lnTo>
                <a:lnTo>
                  <a:pt x="364683" y="162261"/>
                </a:lnTo>
                <a:lnTo>
                  <a:pt x="414362" y="157238"/>
                </a:lnTo>
                <a:lnTo>
                  <a:pt x="513266" y="157238"/>
                </a:lnTo>
                <a:lnTo>
                  <a:pt x="507219" y="154363"/>
                </a:lnTo>
                <a:lnTo>
                  <a:pt x="462184" y="141968"/>
                </a:lnTo>
                <a:lnTo>
                  <a:pt x="414362" y="137668"/>
                </a:lnTo>
                <a:close/>
              </a:path>
              <a:path w="818514" h="808355">
                <a:moveTo>
                  <a:pt x="304609" y="485025"/>
                </a:moveTo>
                <a:lnTo>
                  <a:pt x="213017" y="546849"/>
                </a:lnTo>
                <a:lnTo>
                  <a:pt x="247976" y="546849"/>
                </a:lnTo>
                <a:lnTo>
                  <a:pt x="276415" y="527646"/>
                </a:lnTo>
                <a:lnTo>
                  <a:pt x="296347" y="527646"/>
                </a:lnTo>
                <a:lnTo>
                  <a:pt x="304609" y="485025"/>
                </a:lnTo>
                <a:close/>
              </a:path>
            </a:pathLst>
          </a:custGeom>
          <a:solidFill>
            <a:srgbClr val="009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9899" y="1967329"/>
            <a:ext cx="525780" cy="648335"/>
          </a:xfrm>
          <a:custGeom>
            <a:avLst/>
            <a:gdLst/>
            <a:ahLst/>
            <a:cxnLst/>
            <a:rect l="l" t="t" r="r" b="b"/>
            <a:pathLst>
              <a:path w="525780" h="648335">
                <a:moveTo>
                  <a:pt x="357797" y="0"/>
                </a:moveTo>
                <a:lnTo>
                  <a:pt x="86233" y="174574"/>
                </a:lnTo>
                <a:lnTo>
                  <a:pt x="86233" y="648296"/>
                </a:lnTo>
                <a:lnTo>
                  <a:pt x="153835" y="608444"/>
                </a:lnTo>
                <a:lnTo>
                  <a:pt x="153835" y="162864"/>
                </a:lnTo>
                <a:lnTo>
                  <a:pt x="358279" y="31407"/>
                </a:lnTo>
                <a:lnTo>
                  <a:pt x="357797" y="31407"/>
                </a:lnTo>
                <a:lnTo>
                  <a:pt x="357797" y="0"/>
                </a:lnTo>
                <a:close/>
              </a:path>
              <a:path w="525780" h="648335">
                <a:moveTo>
                  <a:pt x="271564" y="0"/>
                </a:moveTo>
                <a:lnTo>
                  <a:pt x="0" y="174574"/>
                </a:lnTo>
                <a:lnTo>
                  <a:pt x="0" y="648106"/>
                </a:lnTo>
                <a:lnTo>
                  <a:pt x="65328" y="608774"/>
                </a:lnTo>
                <a:lnTo>
                  <a:pt x="65328" y="162864"/>
                </a:lnTo>
                <a:lnTo>
                  <a:pt x="271564" y="30251"/>
                </a:lnTo>
                <a:lnTo>
                  <a:pt x="271564" y="0"/>
                </a:lnTo>
                <a:close/>
              </a:path>
              <a:path w="525780" h="648335">
                <a:moveTo>
                  <a:pt x="446316" y="0"/>
                </a:moveTo>
                <a:lnTo>
                  <a:pt x="174752" y="174574"/>
                </a:lnTo>
                <a:lnTo>
                  <a:pt x="174752" y="647471"/>
                </a:lnTo>
                <a:lnTo>
                  <a:pt x="232714" y="610196"/>
                </a:lnTo>
                <a:lnTo>
                  <a:pt x="232714" y="162864"/>
                </a:lnTo>
                <a:lnTo>
                  <a:pt x="446316" y="25526"/>
                </a:lnTo>
                <a:lnTo>
                  <a:pt x="446316" y="0"/>
                </a:lnTo>
                <a:close/>
              </a:path>
              <a:path w="525780" h="648335">
                <a:moveTo>
                  <a:pt x="525208" y="0"/>
                </a:moveTo>
                <a:lnTo>
                  <a:pt x="253619" y="174574"/>
                </a:lnTo>
                <a:lnTo>
                  <a:pt x="253619" y="647446"/>
                </a:lnTo>
                <a:lnTo>
                  <a:pt x="525208" y="472846"/>
                </a:lnTo>
                <a:lnTo>
                  <a:pt x="525208" y="0"/>
                </a:lnTo>
                <a:close/>
              </a:path>
            </a:pathLst>
          </a:custGeom>
          <a:solidFill>
            <a:srgbClr val="6DC8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14686" y="2039327"/>
            <a:ext cx="709295" cy="537845"/>
          </a:xfrm>
          <a:custGeom>
            <a:avLst/>
            <a:gdLst/>
            <a:ahLst/>
            <a:cxnLst/>
            <a:rect l="l" t="t" r="r" b="b"/>
            <a:pathLst>
              <a:path w="709295" h="537844">
                <a:moveTo>
                  <a:pt x="516064" y="118414"/>
                </a:moveTo>
                <a:lnTo>
                  <a:pt x="0" y="118414"/>
                </a:lnTo>
                <a:lnTo>
                  <a:pt x="0" y="537311"/>
                </a:lnTo>
                <a:lnTo>
                  <a:pt x="516064" y="537311"/>
                </a:lnTo>
                <a:lnTo>
                  <a:pt x="516064" y="118414"/>
                </a:lnTo>
                <a:close/>
              </a:path>
              <a:path w="709295" h="537844">
                <a:moveTo>
                  <a:pt x="709091" y="17919"/>
                </a:moveTo>
                <a:lnTo>
                  <a:pt x="540029" y="113118"/>
                </a:lnTo>
                <a:lnTo>
                  <a:pt x="540029" y="532993"/>
                </a:lnTo>
                <a:lnTo>
                  <a:pt x="709091" y="408050"/>
                </a:lnTo>
                <a:lnTo>
                  <a:pt x="709091" y="17919"/>
                </a:lnTo>
                <a:close/>
              </a:path>
              <a:path w="709295" h="537844">
                <a:moveTo>
                  <a:pt x="691362" y="0"/>
                </a:moveTo>
                <a:lnTo>
                  <a:pt x="180517" y="0"/>
                </a:lnTo>
                <a:lnTo>
                  <a:pt x="18757" y="93865"/>
                </a:lnTo>
                <a:lnTo>
                  <a:pt x="524713" y="93865"/>
                </a:lnTo>
                <a:lnTo>
                  <a:pt x="691362" y="0"/>
                </a:lnTo>
                <a:close/>
              </a:path>
            </a:pathLst>
          </a:custGeom>
          <a:solidFill>
            <a:srgbClr val="CE7E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4908" y="1985327"/>
            <a:ext cx="544830" cy="166370"/>
          </a:xfrm>
          <a:custGeom>
            <a:avLst/>
            <a:gdLst/>
            <a:ahLst/>
            <a:cxnLst/>
            <a:rect l="l" t="t" r="r" b="b"/>
            <a:pathLst>
              <a:path w="544830" h="166369">
                <a:moveTo>
                  <a:pt x="441528" y="43180"/>
                </a:moveTo>
                <a:lnTo>
                  <a:pt x="0" y="43180"/>
                </a:lnTo>
                <a:lnTo>
                  <a:pt x="0" y="166077"/>
                </a:lnTo>
                <a:lnTo>
                  <a:pt x="441528" y="166077"/>
                </a:lnTo>
                <a:lnTo>
                  <a:pt x="441528" y="43180"/>
                </a:lnTo>
                <a:close/>
              </a:path>
              <a:path w="544830" h="166369">
                <a:moveTo>
                  <a:pt x="544614" y="1612"/>
                </a:moveTo>
                <a:lnTo>
                  <a:pt x="454317" y="41897"/>
                </a:lnTo>
                <a:lnTo>
                  <a:pt x="454317" y="164249"/>
                </a:lnTo>
                <a:lnTo>
                  <a:pt x="544614" y="111366"/>
                </a:lnTo>
                <a:lnTo>
                  <a:pt x="544614" y="1612"/>
                </a:lnTo>
                <a:close/>
              </a:path>
              <a:path w="544830" h="166369">
                <a:moveTo>
                  <a:pt x="522566" y="0"/>
                </a:moveTo>
                <a:lnTo>
                  <a:pt x="83820" y="0"/>
                </a:lnTo>
                <a:lnTo>
                  <a:pt x="10007" y="33756"/>
                </a:lnTo>
                <a:lnTo>
                  <a:pt x="446138" y="33756"/>
                </a:lnTo>
                <a:lnTo>
                  <a:pt x="522566" y="0"/>
                </a:lnTo>
                <a:close/>
              </a:path>
            </a:pathLst>
          </a:custGeom>
          <a:solidFill>
            <a:srgbClr val="45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6033" y="2273414"/>
            <a:ext cx="544830" cy="305435"/>
          </a:xfrm>
          <a:custGeom>
            <a:avLst/>
            <a:gdLst/>
            <a:ahLst/>
            <a:cxnLst/>
            <a:rect l="l" t="t" r="r" b="b"/>
            <a:pathLst>
              <a:path w="544830" h="305435">
                <a:moveTo>
                  <a:pt x="441528" y="182270"/>
                </a:moveTo>
                <a:lnTo>
                  <a:pt x="0" y="182270"/>
                </a:lnTo>
                <a:lnTo>
                  <a:pt x="0" y="305155"/>
                </a:lnTo>
                <a:lnTo>
                  <a:pt x="441528" y="305155"/>
                </a:lnTo>
                <a:lnTo>
                  <a:pt x="441528" y="182270"/>
                </a:lnTo>
                <a:close/>
              </a:path>
              <a:path w="544830" h="305435">
                <a:moveTo>
                  <a:pt x="441528" y="41554"/>
                </a:moveTo>
                <a:lnTo>
                  <a:pt x="0" y="41554"/>
                </a:lnTo>
                <a:lnTo>
                  <a:pt x="0" y="164452"/>
                </a:lnTo>
                <a:lnTo>
                  <a:pt x="441528" y="164452"/>
                </a:lnTo>
                <a:lnTo>
                  <a:pt x="441528" y="41554"/>
                </a:lnTo>
                <a:close/>
              </a:path>
              <a:path w="544830" h="305435">
                <a:moveTo>
                  <a:pt x="544614" y="140703"/>
                </a:moveTo>
                <a:lnTo>
                  <a:pt x="454329" y="180987"/>
                </a:lnTo>
                <a:lnTo>
                  <a:pt x="454329" y="303326"/>
                </a:lnTo>
                <a:lnTo>
                  <a:pt x="544614" y="250456"/>
                </a:lnTo>
                <a:lnTo>
                  <a:pt x="544614" y="140703"/>
                </a:lnTo>
                <a:close/>
              </a:path>
              <a:path w="544830" h="305435">
                <a:moveTo>
                  <a:pt x="544614" y="0"/>
                </a:moveTo>
                <a:lnTo>
                  <a:pt x="454329" y="40284"/>
                </a:lnTo>
                <a:lnTo>
                  <a:pt x="454329" y="162623"/>
                </a:lnTo>
                <a:lnTo>
                  <a:pt x="544614" y="109753"/>
                </a:lnTo>
                <a:lnTo>
                  <a:pt x="544614" y="0"/>
                </a:lnTo>
                <a:close/>
              </a:path>
            </a:pathLst>
          </a:custGeom>
          <a:solidFill>
            <a:srgbClr val="4555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3196" y="2849849"/>
            <a:ext cx="894080" cy="227965"/>
          </a:xfrm>
          <a:custGeom>
            <a:avLst/>
            <a:gdLst/>
            <a:ahLst/>
            <a:cxnLst/>
            <a:rect l="l" t="t" r="r" b="b"/>
            <a:pathLst>
              <a:path w="894080" h="227964">
                <a:moveTo>
                  <a:pt x="857656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91655"/>
                </a:lnTo>
                <a:lnTo>
                  <a:pt x="2828" y="205664"/>
                </a:lnTo>
                <a:lnTo>
                  <a:pt x="10544" y="217104"/>
                </a:lnTo>
                <a:lnTo>
                  <a:pt x="21988" y="224818"/>
                </a:lnTo>
                <a:lnTo>
                  <a:pt x="36004" y="227647"/>
                </a:lnTo>
                <a:lnTo>
                  <a:pt x="857656" y="227647"/>
                </a:lnTo>
                <a:lnTo>
                  <a:pt x="871667" y="224818"/>
                </a:lnTo>
                <a:lnTo>
                  <a:pt x="883111" y="217104"/>
                </a:lnTo>
                <a:lnTo>
                  <a:pt x="890830" y="205664"/>
                </a:lnTo>
                <a:lnTo>
                  <a:pt x="893660" y="191655"/>
                </a:lnTo>
                <a:lnTo>
                  <a:pt x="893660" y="36004"/>
                </a:lnTo>
                <a:lnTo>
                  <a:pt x="890830" y="21988"/>
                </a:lnTo>
                <a:lnTo>
                  <a:pt x="883111" y="10544"/>
                </a:lnTo>
                <a:lnTo>
                  <a:pt x="871667" y="2828"/>
                </a:lnTo>
                <a:lnTo>
                  <a:pt x="857656" y="0"/>
                </a:lnTo>
                <a:close/>
              </a:path>
            </a:pathLst>
          </a:custGeom>
          <a:solidFill>
            <a:srgbClr val="6A7A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01353" y="2875249"/>
            <a:ext cx="7600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5" dirty="0">
                <a:solidFill>
                  <a:srgbClr val="FFFFFF"/>
                </a:solidFill>
                <a:latin typeface="MyriadPro-Semibold"/>
                <a:cs typeface="MyriadPro-Semibold"/>
              </a:rPr>
              <a:t>Product</a:t>
            </a:r>
            <a:r>
              <a:rPr sz="800" b="1" spc="-45" dirty="0">
                <a:solidFill>
                  <a:srgbClr val="FFFFFF"/>
                </a:solidFill>
                <a:latin typeface="MyriadPro-Semibold"/>
                <a:cs typeface="MyriadPro-Semibold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MyriadPro-Semibold"/>
                <a:cs typeface="MyriadPro-Semibold"/>
              </a:rPr>
              <a:t>Backlog</a:t>
            </a:r>
            <a:endParaRPr sz="800">
              <a:latin typeface="MyriadPro-Semibold"/>
              <a:cs typeface="MyriadPro-Semibol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29008" y="2849849"/>
            <a:ext cx="821690" cy="227965"/>
          </a:xfrm>
          <a:custGeom>
            <a:avLst/>
            <a:gdLst/>
            <a:ahLst/>
            <a:cxnLst/>
            <a:rect l="l" t="t" r="r" b="b"/>
            <a:pathLst>
              <a:path w="821689" h="227964">
                <a:moveTo>
                  <a:pt x="785660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91655"/>
                </a:lnTo>
                <a:lnTo>
                  <a:pt x="2828" y="205664"/>
                </a:lnTo>
                <a:lnTo>
                  <a:pt x="10544" y="217104"/>
                </a:lnTo>
                <a:lnTo>
                  <a:pt x="21988" y="224818"/>
                </a:lnTo>
                <a:lnTo>
                  <a:pt x="36004" y="227647"/>
                </a:lnTo>
                <a:lnTo>
                  <a:pt x="785660" y="227647"/>
                </a:lnTo>
                <a:lnTo>
                  <a:pt x="799668" y="224818"/>
                </a:lnTo>
                <a:lnTo>
                  <a:pt x="811109" y="217104"/>
                </a:lnTo>
                <a:lnTo>
                  <a:pt x="818823" y="205664"/>
                </a:lnTo>
                <a:lnTo>
                  <a:pt x="821651" y="191655"/>
                </a:lnTo>
                <a:lnTo>
                  <a:pt x="821651" y="36004"/>
                </a:lnTo>
                <a:lnTo>
                  <a:pt x="818823" y="21988"/>
                </a:lnTo>
                <a:lnTo>
                  <a:pt x="811109" y="10544"/>
                </a:lnTo>
                <a:lnTo>
                  <a:pt x="799668" y="2828"/>
                </a:lnTo>
                <a:lnTo>
                  <a:pt x="785660" y="0"/>
                </a:lnTo>
                <a:close/>
              </a:path>
            </a:pathLst>
          </a:custGeom>
          <a:solidFill>
            <a:srgbClr val="B7E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690998" y="2875249"/>
            <a:ext cx="6762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MyriadPro-Semibold"/>
                <a:cs typeface="MyriadPro-Semibold"/>
              </a:rPr>
              <a:t>Sprint</a:t>
            </a:r>
            <a:r>
              <a:rPr sz="800" b="1" spc="-40" dirty="0">
                <a:latin typeface="MyriadPro-Semibold"/>
                <a:cs typeface="MyriadPro-Semibold"/>
              </a:rPr>
              <a:t> </a:t>
            </a:r>
            <a:r>
              <a:rPr sz="800" b="1" spc="5" dirty="0">
                <a:latin typeface="MyriadPro-Semibold"/>
                <a:cs typeface="MyriadPro-Semibold"/>
              </a:rPr>
              <a:t>Backlog</a:t>
            </a:r>
            <a:endParaRPr sz="800">
              <a:latin typeface="MyriadPro-Semibold"/>
              <a:cs typeface="MyriadPro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62520" y="2643910"/>
            <a:ext cx="2978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5" dirty="0">
                <a:latin typeface="MyriadPro-Semibold"/>
                <a:cs typeface="MyriadPro-Semibold"/>
              </a:rPr>
              <a:t>Spri</a:t>
            </a:r>
            <a:r>
              <a:rPr sz="800" b="1" dirty="0">
                <a:latin typeface="MyriadPro-Semibold"/>
                <a:cs typeface="MyriadPro-Semibold"/>
              </a:rPr>
              <a:t>nt</a:t>
            </a:r>
            <a:endParaRPr sz="800">
              <a:latin typeface="MyriadPro-Semibold"/>
              <a:cs typeface="MyriadPro-Semibol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82808" y="2612160"/>
            <a:ext cx="462280" cy="227965"/>
          </a:xfrm>
          <a:custGeom>
            <a:avLst/>
            <a:gdLst/>
            <a:ahLst/>
            <a:cxnLst/>
            <a:rect l="l" t="t" r="r" b="b"/>
            <a:pathLst>
              <a:path w="462280" h="227964">
                <a:moveTo>
                  <a:pt x="36004" y="0"/>
                </a:move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91655"/>
                </a:lnTo>
                <a:lnTo>
                  <a:pt x="2828" y="205664"/>
                </a:lnTo>
                <a:lnTo>
                  <a:pt x="10544" y="217104"/>
                </a:lnTo>
                <a:lnTo>
                  <a:pt x="21988" y="224818"/>
                </a:lnTo>
                <a:lnTo>
                  <a:pt x="36004" y="227647"/>
                </a:lnTo>
                <a:lnTo>
                  <a:pt x="425653" y="227647"/>
                </a:lnTo>
                <a:lnTo>
                  <a:pt x="439669" y="224818"/>
                </a:lnTo>
                <a:lnTo>
                  <a:pt x="451113" y="217104"/>
                </a:lnTo>
                <a:lnTo>
                  <a:pt x="458828" y="205664"/>
                </a:lnTo>
                <a:lnTo>
                  <a:pt x="461657" y="191655"/>
                </a:lnTo>
                <a:lnTo>
                  <a:pt x="461657" y="36004"/>
                </a:lnTo>
                <a:lnTo>
                  <a:pt x="458828" y="21988"/>
                </a:lnTo>
                <a:lnTo>
                  <a:pt x="451113" y="10544"/>
                </a:lnTo>
                <a:lnTo>
                  <a:pt x="439669" y="2828"/>
                </a:lnTo>
                <a:lnTo>
                  <a:pt x="425653" y="0"/>
                </a:lnTo>
                <a:lnTo>
                  <a:pt x="36004" y="0"/>
                </a:lnTo>
                <a:close/>
              </a:path>
            </a:pathLst>
          </a:custGeom>
          <a:ln w="12700">
            <a:solidFill>
              <a:srgbClr val="009D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31808" y="732500"/>
            <a:ext cx="713740" cy="227965"/>
          </a:xfrm>
          <a:custGeom>
            <a:avLst/>
            <a:gdLst/>
            <a:ahLst/>
            <a:cxnLst/>
            <a:rect l="l" t="t" r="r" b="b"/>
            <a:pathLst>
              <a:path w="713739" h="227965">
                <a:moveTo>
                  <a:pt x="677659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91655"/>
                </a:lnTo>
                <a:lnTo>
                  <a:pt x="2828" y="205664"/>
                </a:lnTo>
                <a:lnTo>
                  <a:pt x="10544" y="217104"/>
                </a:lnTo>
                <a:lnTo>
                  <a:pt x="21988" y="224818"/>
                </a:lnTo>
                <a:lnTo>
                  <a:pt x="36004" y="227647"/>
                </a:lnTo>
                <a:lnTo>
                  <a:pt x="677659" y="227647"/>
                </a:lnTo>
                <a:lnTo>
                  <a:pt x="691667" y="224818"/>
                </a:lnTo>
                <a:lnTo>
                  <a:pt x="703108" y="217104"/>
                </a:lnTo>
                <a:lnTo>
                  <a:pt x="710822" y="205664"/>
                </a:lnTo>
                <a:lnTo>
                  <a:pt x="713651" y="191655"/>
                </a:lnTo>
                <a:lnTo>
                  <a:pt x="713651" y="36004"/>
                </a:lnTo>
                <a:lnTo>
                  <a:pt x="710822" y="21988"/>
                </a:lnTo>
                <a:lnTo>
                  <a:pt x="703108" y="10544"/>
                </a:lnTo>
                <a:lnTo>
                  <a:pt x="691667" y="2828"/>
                </a:lnTo>
                <a:lnTo>
                  <a:pt x="677659" y="0"/>
                </a:lnTo>
                <a:close/>
              </a:path>
            </a:pathLst>
          </a:custGeom>
          <a:solidFill>
            <a:srgbClr val="009D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502597" y="757900"/>
            <a:ext cx="5581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MyriadPro-Semibold"/>
                <a:cs typeface="MyriadPro-Semibold"/>
              </a:rPr>
              <a:t>Daily</a:t>
            </a:r>
            <a:r>
              <a:rPr sz="800" b="1" spc="-45" dirty="0">
                <a:solidFill>
                  <a:srgbClr val="FFFFFF"/>
                </a:solidFill>
                <a:latin typeface="MyriadPro-Semibold"/>
                <a:cs typeface="MyriadPro-Semibold"/>
              </a:rPr>
              <a:t> </a:t>
            </a:r>
            <a:r>
              <a:rPr sz="800" b="1" spc="5" dirty="0">
                <a:solidFill>
                  <a:srgbClr val="FFFFFF"/>
                </a:solidFill>
                <a:latin typeface="MyriadPro-Semibold"/>
                <a:cs typeface="MyriadPro-Semibold"/>
              </a:rPr>
              <a:t>Scrum</a:t>
            </a:r>
            <a:endParaRPr sz="800">
              <a:latin typeface="MyriadPro-Semibold"/>
              <a:cs typeface="MyriadPro-Semi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55106" y="1631354"/>
            <a:ext cx="492125" cy="445770"/>
          </a:xfrm>
          <a:custGeom>
            <a:avLst/>
            <a:gdLst/>
            <a:ahLst/>
            <a:cxnLst/>
            <a:rect l="l" t="t" r="r" b="b"/>
            <a:pathLst>
              <a:path w="492125" h="445769">
                <a:moveTo>
                  <a:pt x="164899" y="337704"/>
                </a:moveTo>
                <a:lnTo>
                  <a:pt x="132832" y="369771"/>
                </a:lnTo>
                <a:lnTo>
                  <a:pt x="127625" y="364551"/>
                </a:lnTo>
                <a:lnTo>
                  <a:pt x="100405" y="328852"/>
                </a:lnTo>
                <a:lnTo>
                  <a:pt x="84072" y="288601"/>
                </a:lnTo>
                <a:lnTo>
                  <a:pt x="78628" y="246075"/>
                </a:lnTo>
                <a:lnTo>
                  <a:pt x="84072" y="203549"/>
                </a:lnTo>
                <a:lnTo>
                  <a:pt x="100405" y="163301"/>
                </a:lnTo>
                <a:lnTo>
                  <a:pt x="127625" y="127608"/>
                </a:lnTo>
                <a:lnTo>
                  <a:pt x="163313" y="100393"/>
                </a:lnTo>
                <a:lnTo>
                  <a:pt x="203557" y="84067"/>
                </a:lnTo>
                <a:lnTo>
                  <a:pt x="246079" y="78627"/>
                </a:lnTo>
                <a:lnTo>
                  <a:pt x="288603" y="84073"/>
                </a:lnTo>
                <a:lnTo>
                  <a:pt x="328850" y="100404"/>
                </a:lnTo>
                <a:lnTo>
                  <a:pt x="364543" y="127620"/>
                </a:lnTo>
                <a:lnTo>
                  <a:pt x="394938" y="169178"/>
                </a:lnTo>
                <a:lnTo>
                  <a:pt x="410896" y="216313"/>
                </a:lnTo>
                <a:lnTo>
                  <a:pt x="412416" y="265549"/>
                </a:lnTo>
                <a:lnTo>
                  <a:pt x="399497" y="313415"/>
                </a:lnTo>
                <a:lnTo>
                  <a:pt x="372138" y="356436"/>
                </a:lnTo>
                <a:lnTo>
                  <a:pt x="395261" y="354855"/>
                </a:lnTo>
                <a:lnTo>
                  <a:pt x="418399" y="354890"/>
                </a:lnTo>
                <a:lnTo>
                  <a:pt x="441502" y="356540"/>
                </a:lnTo>
                <a:lnTo>
                  <a:pt x="464518" y="359802"/>
                </a:lnTo>
                <a:lnTo>
                  <a:pt x="481533" y="318080"/>
                </a:lnTo>
                <a:lnTo>
                  <a:pt x="490493" y="274665"/>
                </a:lnTo>
                <a:lnTo>
                  <a:pt x="491562" y="230694"/>
                </a:lnTo>
                <a:lnTo>
                  <a:pt x="484901" y="187305"/>
                </a:lnTo>
                <a:lnTo>
                  <a:pt x="470674" y="145635"/>
                </a:lnTo>
                <a:lnTo>
                  <a:pt x="449042" y="106823"/>
                </a:lnTo>
                <a:lnTo>
                  <a:pt x="420169" y="72007"/>
                </a:lnTo>
                <a:lnTo>
                  <a:pt x="381584" y="40507"/>
                </a:lnTo>
                <a:lnTo>
                  <a:pt x="338766" y="18005"/>
                </a:lnTo>
                <a:lnTo>
                  <a:pt x="293128" y="4503"/>
                </a:lnTo>
                <a:lnTo>
                  <a:pt x="246079" y="0"/>
                </a:lnTo>
                <a:lnTo>
                  <a:pt x="199032" y="4496"/>
                </a:lnTo>
                <a:lnTo>
                  <a:pt x="153395" y="17991"/>
                </a:lnTo>
                <a:lnTo>
                  <a:pt x="110581" y="40486"/>
                </a:lnTo>
                <a:lnTo>
                  <a:pt x="71999" y="71982"/>
                </a:lnTo>
                <a:lnTo>
                  <a:pt x="40499" y="110568"/>
                </a:lnTo>
                <a:lnTo>
                  <a:pt x="17999" y="153387"/>
                </a:lnTo>
                <a:lnTo>
                  <a:pt x="4499" y="199028"/>
                </a:lnTo>
                <a:lnTo>
                  <a:pt x="0" y="246079"/>
                </a:lnTo>
                <a:lnTo>
                  <a:pt x="4499" y="293131"/>
                </a:lnTo>
                <a:lnTo>
                  <a:pt x="17999" y="338772"/>
                </a:lnTo>
                <a:lnTo>
                  <a:pt x="40499" y="381591"/>
                </a:lnTo>
                <a:lnTo>
                  <a:pt x="71999" y="420177"/>
                </a:lnTo>
                <a:lnTo>
                  <a:pt x="77219" y="425384"/>
                </a:lnTo>
                <a:lnTo>
                  <a:pt x="57000" y="445603"/>
                </a:lnTo>
                <a:lnTo>
                  <a:pt x="164912" y="445603"/>
                </a:lnTo>
                <a:lnTo>
                  <a:pt x="164899" y="337704"/>
                </a:lnTo>
                <a:close/>
              </a:path>
            </a:pathLst>
          </a:custGeom>
          <a:ln w="12700">
            <a:solidFill>
              <a:srgbClr val="B724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87307" y="2849849"/>
            <a:ext cx="749935" cy="227965"/>
          </a:xfrm>
          <a:custGeom>
            <a:avLst/>
            <a:gdLst/>
            <a:ahLst/>
            <a:cxnLst/>
            <a:rect l="l" t="t" r="r" b="b"/>
            <a:pathLst>
              <a:path w="749935" h="227964">
                <a:moveTo>
                  <a:pt x="713651" y="0"/>
                </a:moveTo>
                <a:lnTo>
                  <a:pt x="36004" y="0"/>
                </a:lnTo>
                <a:lnTo>
                  <a:pt x="21988" y="2828"/>
                </a:lnTo>
                <a:lnTo>
                  <a:pt x="10544" y="10544"/>
                </a:lnTo>
                <a:lnTo>
                  <a:pt x="2828" y="21988"/>
                </a:lnTo>
                <a:lnTo>
                  <a:pt x="0" y="36004"/>
                </a:lnTo>
                <a:lnTo>
                  <a:pt x="0" y="191655"/>
                </a:lnTo>
                <a:lnTo>
                  <a:pt x="2828" y="205664"/>
                </a:lnTo>
                <a:lnTo>
                  <a:pt x="10544" y="217104"/>
                </a:lnTo>
                <a:lnTo>
                  <a:pt x="21988" y="224818"/>
                </a:lnTo>
                <a:lnTo>
                  <a:pt x="36004" y="227647"/>
                </a:lnTo>
                <a:lnTo>
                  <a:pt x="713651" y="227647"/>
                </a:lnTo>
                <a:lnTo>
                  <a:pt x="727667" y="224818"/>
                </a:lnTo>
                <a:lnTo>
                  <a:pt x="739111" y="217104"/>
                </a:lnTo>
                <a:lnTo>
                  <a:pt x="746826" y="205664"/>
                </a:lnTo>
                <a:lnTo>
                  <a:pt x="749655" y="191655"/>
                </a:lnTo>
                <a:lnTo>
                  <a:pt x="749655" y="36004"/>
                </a:lnTo>
                <a:lnTo>
                  <a:pt x="746826" y="21988"/>
                </a:lnTo>
                <a:lnTo>
                  <a:pt x="739111" y="10544"/>
                </a:lnTo>
                <a:lnTo>
                  <a:pt x="727667" y="2828"/>
                </a:lnTo>
                <a:lnTo>
                  <a:pt x="713651" y="0"/>
                </a:lnTo>
                <a:close/>
              </a:path>
            </a:pathLst>
          </a:custGeom>
          <a:solidFill>
            <a:srgbClr val="E3B9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46860" y="2875249"/>
            <a:ext cx="6178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MyriadPro-Semibold"/>
                <a:cs typeface="MyriadPro-Semibold"/>
              </a:rPr>
              <a:t>Sprint</a:t>
            </a:r>
            <a:r>
              <a:rPr sz="800" b="1" spc="-35" dirty="0">
                <a:latin typeface="MyriadPro-Semibold"/>
                <a:cs typeface="MyriadPro-Semibold"/>
              </a:rPr>
              <a:t> </a:t>
            </a:r>
            <a:r>
              <a:rPr sz="800" b="1" dirty="0">
                <a:latin typeface="MyriadPro-Semibold"/>
                <a:cs typeface="MyriadPro-Semibold"/>
              </a:rPr>
              <a:t>review</a:t>
            </a:r>
            <a:endParaRPr sz="800">
              <a:latin typeface="MyriadPro-Semibold"/>
              <a:cs typeface="MyriadPro-Semibol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52855" y="1410177"/>
            <a:ext cx="91566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MyriadPro-Semibold"/>
                <a:cs typeface="MyriadPro-Semibold"/>
              </a:rPr>
              <a:t>Sprint</a:t>
            </a:r>
            <a:r>
              <a:rPr sz="800" b="1" spc="-45" dirty="0">
                <a:latin typeface="MyriadPro-Semibold"/>
                <a:cs typeface="MyriadPro-Semibold"/>
              </a:rPr>
              <a:t> </a:t>
            </a:r>
            <a:r>
              <a:rPr sz="800" b="1" spc="5" dirty="0">
                <a:latin typeface="MyriadPro-Semibold"/>
                <a:cs typeface="MyriadPro-Semibold"/>
              </a:rPr>
              <a:t>retrospective</a:t>
            </a:r>
            <a:endParaRPr sz="800">
              <a:latin typeface="MyriadPro-Semibold"/>
              <a:cs typeface="MyriadPro-Semi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Bildobjekt 135">
            <a:extLst>
              <a:ext uri="{FF2B5EF4-FFF2-40B4-BE49-F238E27FC236}">
                <a16:creationId xmlns:a16="http://schemas.microsoft.com/office/drawing/2014/main" id="{031D6203-F5C5-5F4C-8023-04DBB6B94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Bildobjekt 68">
            <a:extLst>
              <a:ext uri="{FF2B5EF4-FFF2-40B4-BE49-F238E27FC236}">
                <a16:creationId xmlns:a16="http://schemas.microsoft.com/office/drawing/2014/main" id="{2FB9C4AC-0655-5F44-92EF-8FE0E330E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134"/>
            <a:ext cx="5080000" cy="32857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2572" y="746793"/>
            <a:ext cx="2840990" cy="1828164"/>
            <a:chOff x="1112572" y="746793"/>
            <a:chExt cx="2840990" cy="1828164"/>
          </a:xfrm>
        </p:grpSpPr>
        <p:sp>
          <p:nvSpPr>
            <p:cNvPr id="3" name="object 3"/>
            <p:cNvSpPr/>
            <p:nvPr/>
          </p:nvSpPr>
          <p:spPr>
            <a:xfrm>
              <a:off x="2123936" y="756415"/>
              <a:ext cx="822325" cy="528320"/>
            </a:xfrm>
            <a:custGeom>
              <a:avLst/>
              <a:gdLst/>
              <a:ahLst/>
              <a:cxnLst/>
              <a:rect l="l" t="t" r="r" b="b"/>
              <a:pathLst>
                <a:path w="822325" h="528319">
                  <a:moveTo>
                    <a:pt x="410870" y="0"/>
                  </a:moveTo>
                  <a:lnTo>
                    <a:pt x="0" y="527989"/>
                  </a:lnTo>
                  <a:lnTo>
                    <a:pt x="821740" y="527989"/>
                  </a:lnTo>
                  <a:lnTo>
                    <a:pt x="410870" y="0"/>
                  </a:lnTo>
                  <a:close/>
                </a:path>
              </a:pathLst>
            </a:custGeom>
            <a:solidFill>
              <a:srgbClr val="FFE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78924" y="1287379"/>
              <a:ext cx="1115695" cy="179705"/>
            </a:xfrm>
            <a:custGeom>
              <a:avLst/>
              <a:gdLst/>
              <a:ahLst/>
              <a:cxnLst/>
              <a:rect l="l" t="t" r="r" b="b"/>
              <a:pathLst>
                <a:path w="1115695" h="179705">
                  <a:moveTo>
                    <a:pt x="971207" y="0"/>
                  </a:moveTo>
                  <a:lnTo>
                    <a:pt x="141300" y="0"/>
                  </a:lnTo>
                  <a:lnTo>
                    <a:pt x="0" y="179222"/>
                  </a:lnTo>
                  <a:lnTo>
                    <a:pt x="1115479" y="179222"/>
                  </a:lnTo>
                  <a:lnTo>
                    <a:pt x="971207" y="0"/>
                  </a:lnTo>
                  <a:close/>
                </a:path>
              </a:pathLst>
            </a:custGeom>
            <a:solidFill>
              <a:srgbClr val="EDF2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35771" y="1472172"/>
              <a:ext cx="1400175" cy="180340"/>
            </a:xfrm>
            <a:custGeom>
              <a:avLst/>
              <a:gdLst/>
              <a:ahLst/>
              <a:cxnLst/>
              <a:rect l="l" t="t" r="r" b="b"/>
              <a:pathLst>
                <a:path w="1400175" h="180339">
                  <a:moveTo>
                    <a:pt x="1258633" y="0"/>
                  </a:moveTo>
                  <a:lnTo>
                    <a:pt x="143154" y="0"/>
                  </a:lnTo>
                  <a:lnTo>
                    <a:pt x="0" y="180339"/>
                  </a:lnTo>
                  <a:lnTo>
                    <a:pt x="1399921" y="180339"/>
                  </a:lnTo>
                  <a:lnTo>
                    <a:pt x="1258633" y="0"/>
                  </a:lnTo>
                  <a:close/>
                </a:path>
              </a:pathLst>
            </a:custGeom>
            <a:solidFill>
              <a:srgbClr val="DFF0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7578" y="1652512"/>
              <a:ext cx="1277620" cy="736600"/>
            </a:xfrm>
            <a:custGeom>
              <a:avLst/>
              <a:gdLst/>
              <a:ahLst/>
              <a:cxnLst/>
              <a:rect l="l" t="t" r="r" b="b"/>
              <a:pathLst>
                <a:path w="1277620" h="736600">
                  <a:moveTo>
                    <a:pt x="1277226" y="0"/>
                  </a:moveTo>
                  <a:lnTo>
                    <a:pt x="578192" y="0"/>
                  </a:lnTo>
                  <a:lnTo>
                    <a:pt x="0" y="736219"/>
                  </a:lnTo>
                  <a:lnTo>
                    <a:pt x="1277226" y="736219"/>
                  </a:lnTo>
                  <a:lnTo>
                    <a:pt x="1277226" y="0"/>
                  </a:lnTo>
                  <a:close/>
                </a:path>
              </a:pathLst>
            </a:custGeom>
            <a:solidFill>
              <a:srgbClr val="EAC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34809" y="1652512"/>
              <a:ext cx="983615" cy="368300"/>
            </a:xfrm>
            <a:custGeom>
              <a:avLst/>
              <a:gdLst/>
              <a:ahLst/>
              <a:cxnLst/>
              <a:rect l="l" t="t" r="r" b="b"/>
              <a:pathLst>
                <a:path w="983614" h="368300">
                  <a:moveTo>
                    <a:pt x="700887" y="0"/>
                  </a:moveTo>
                  <a:lnTo>
                    <a:pt x="1854" y="0"/>
                  </a:lnTo>
                  <a:lnTo>
                    <a:pt x="0" y="0"/>
                  </a:lnTo>
                  <a:lnTo>
                    <a:pt x="0" y="368109"/>
                  </a:lnTo>
                  <a:lnTo>
                    <a:pt x="983475" y="368109"/>
                  </a:lnTo>
                  <a:lnTo>
                    <a:pt x="700887" y="0"/>
                  </a:lnTo>
                  <a:close/>
                </a:path>
              </a:pathLst>
            </a:custGeom>
            <a:solidFill>
              <a:srgbClr val="E3B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34804" y="2020619"/>
              <a:ext cx="1270000" cy="368300"/>
            </a:xfrm>
            <a:custGeom>
              <a:avLst/>
              <a:gdLst/>
              <a:ahLst/>
              <a:cxnLst/>
              <a:rect l="l" t="t" r="r" b="b"/>
              <a:pathLst>
                <a:path w="1270000" h="368300">
                  <a:moveTo>
                    <a:pt x="983475" y="0"/>
                  </a:moveTo>
                  <a:lnTo>
                    <a:pt x="927" y="0"/>
                  </a:lnTo>
                  <a:lnTo>
                    <a:pt x="0" y="368109"/>
                  </a:lnTo>
                  <a:lnTo>
                    <a:pt x="1269784" y="368109"/>
                  </a:lnTo>
                  <a:lnTo>
                    <a:pt x="983475" y="0"/>
                  </a:lnTo>
                  <a:close/>
                </a:path>
              </a:pathLst>
            </a:custGeom>
            <a:solidFill>
              <a:srgbClr val="DBA4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12572" y="2388729"/>
              <a:ext cx="2837180" cy="186055"/>
            </a:xfrm>
            <a:custGeom>
              <a:avLst/>
              <a:gdLst/>
              <a:ahLst/>
              <a:cxnLst/>
              <a:rect l="l" t="t" r="r" b="b"/>
              <a:pathLst>
                <a:path w="2837179" h="186055">
                  <a:moveTo>
                    <a:pt x="2692019" y="0"/>
                  </a:moveTo>
                  <a:lnTo>
                    <a:pt x="145008" y="0"/>
                  </a:lnTo>
                  <a:lnTo>
                    <a:pt x="0" y="185915"/>
                  </a:lnTo>
                  <a:lnTo>
                    <a:pt x="2837027" y="185915"/>
                  </a:lnTo>
                  <a:lnTo>
                    <a:pt x="2692019" y="0"/>
                  </a:lnTo>
                  <a:close/>
                </a:path>
              </a:pathLst>
            </a:custGeom>
            <a:solidFill>
              <a:srgbClr val="E0D8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17221" y="750285"/>
              <a:ext cx="2832735" cy="1820545"/>
            </a:xfrm>
            <a:custGeom>
              <a:avLst/>
              <a:gdLst/>
              <a:ahLst/>
              <a:cxnLst/>
              <a:rect l="l" t="t" r="r" b="b"/>
              <a:pathLst>
                <a:path w="2832735" h="1820545">
                  <a:moveTo>
                    <a:pt x="1002385" y="534911"/>
                  </a:moveTo>
                  <a:lnTo>
                    <a:pt x="1416215" y="534911"/>
                  </a:lnTo>
                </a:path>
                <a:path w="2832735" h="1820545">
                  <a:moveTo>
                    <a:pt x="1416215" y="534911"/>
                  </a:moveTo>
                  <a:lnTo>
                    <a:pt x="1837512" y="534911"/>
                  </a:lnTo>
                </a:path>
                <a:path w="2832735" h="1820545">
                  <a:moveTo>
                    <a:pt x="859180" y="718553"/>
                  </a:moveTo>
                  <a:lnTo>
                    <a:pt x="1062977" y="718553"/>
                  </a:lnTo>
                </a:path>
                <a:path w="2832735" h="1820545">
                  <a:moveTo>
                    <a:pt x="1062977" y="718553"/>
                  </a:moveTo>
                  <a:lnTo>
                    <a:pt x="1416215" y="718553"/>
                  </a:lnTo>
                </a:path>
                <a:path w="2832735" h="1820545">
                  <a:moveTo>
                    <a:pt x="1416215" y="718553"/>
                  </a:moveTo>
                  <a:lnTo>
                    <a:pt x="1981809" y="718553"/>
                  </a:lnTo>
                </a:path>
                <a:path w="2832735" h="1820545">
                  <a:moveTo>
                    <a:pt x="714844" y="902195"/>
                  </a:moveTo>
                  <a:lnTo>
                    <a:pt x="1417142" y="902195"/>
                  </a:lnTo>
                </a:path>
                <a:path w="2832735" h="1820545">
                  <a:moveTo>
                    <a:pt x="1416215" y="902195"/>
                  </a:moveTo>
                  <a:lnTo>
                    <a:pt x="2119757" y="902195"/>
                  </a:lnTo>
                </a:path>
                <a:path w="2832735" h="1820545">
                  <a:moveTo>
                    <a:pt x="1409344" y="902195"/>
                  </a:moveTo>
                  <a:lnTo>
                    <a:pt x="2117636" y="902195"/>
                  </a:lnTo>
                </a:path>
                <a:path w="2832735" h="1820545">
                  <a:moveTo>
                    <a:pt x="1416215" y="1082560"/>
                  </a:moveTo>
                  <a:lnTo>
                    <a:pt x="1416215" y="905471"/>
                  </a:lnTo>
                </a:path>
                <a:path w="2832735" h="1820545">
                  <a:moveTo>
                    <a:pt x="1412938" y="1085837"/>
                  </a:moveTo>
                  <a:lnTo>
                    <a:pt x="2262289" y="1085837"/>
                  </a:lnTo>
                </a:path>
                <a:path w="2832735" h="1820545">
                  <a:moveTo>
                    <a:pt x="1416215" y="1266190"/>
                  </a:moveTo>
                  <a:lnTo>
                    <a:pt x="1416215" y="1089113"/>
                  </a:lnTo>
                </a:path>
                <a:path w="2832735" h="1820545">
                  <a:moveTo>
                    <a:pt x="1412938" y="1269479"/>
                  </a:moveTo>
                  <a:lnTo>
                    <a:pt x="2406751" y="1269479"/>
                  </a:lnTo>
                </a:path>
                <a:path w="2832735" h="1820545">
                  <a:moveTo>
                    <a:pt x="1416215" y="1453121"/>
                  </a:moveTo>
                  <a:lnTo>
                    <a:pt x="1416215" y="1272755"/>
                  </a:lnTo>
                </a:path>
                <a:path w="2832735" h="1820545">
                  <a:moveTo>
                    <a:pt x="1416215" y="1633474"/>
                  </a:moveTo>
                  <a:lnTo>
                    <a:pt x="1416215" y="1453121"/>
                  </a:lnTo>
                </a:path>
                <a:path w="2832735" h="1820545">
                  <a:moveTo>
                    <a:pt x="143192" y="1636763"/>
                  </a:moveTo>
                  <a:lnTo>
                    <a:pt x="709739" y="1636763"/>
                  </a:lnTo>
                </a:path>
                <a:path w="2832735" h="1820545">
                  <a:moveTo>
                    <a:pt x="709739" y="1636763"/>
                  </a:moveTo>
                  <a:lnTo>
                    <a:pt x="1062977" y="1636763"/>
                  </a:lnTo>
                </a:path>
                <a:path w="2832735" h="1820545">
                  <a:moveTo>
                    <a:pt x="1062977" y="1636763"/>
                  </a:moveTo>
                  <a:lnTo>
                    <a:pt x="1416215" y="1636763"/>
                  </a:lnTo>
                </a:path>
                <a:path w="2832735" h="1820545">
                  <a:moveTo>
                    <a:pt x="1416215" y="1636763"/>
                  </a:moveTo>
                  <a:lnTo>
                    <a:pt x="2689898" y="1636763"/>
                  </a:lnTo>
                </a:path>
                <a:path w="2832735" h="1820545">
                  <a:moveTo>
                    <a:pt x="356514" y="1820392"/>
                  </a:moveTo>
                  <a:lnTo>
                    <a:pt x="709739" y="1820392"/>
                  </a:lnTo>
                </a:path>
                <a:path w="2832735" h="1820545">
                  <a:moveTo>
                    <a:pt x="709739" y="1820392"/>
                  </a:moveTo>
                  <a:lnTo>
                    <a:pt x="1062977" y="1820392"/>
                  </a:lnTo>
                </a:path>
                <a:path w="2832735" h="1820545">
                  <a:moveTo>
                    <a:pt x="1062977" y="1820392"/>
                  </a:moveTo>
                  <a:lnTo>
                    <a:pt x="1416215" y="1820392"/>
                  </a:lnTo>
                </a:path>
                <a:path w="2832735" h="1820545">
                  <a:moveTo>
                    <a:pt x="1416215" y="1820392"/>
                  </a:moveTo>
                  <a:lnTo>
                    <a:pt x="2832442" y="1820392"/>
                  </a:lnTo>
                  <a:lnTo>
                    <a:pt x="1419491" y="0"/>
                  </a:lnTo>
                  <a:lnTo>
                    <a:pt x="0" y="1820392"/>
                  </a:lnTo>
                  <a:lnTo>
                    <a:pt x="356501" y="1820392"/>
                  </a:lnTo>
                </a:path>
              </a:pathLst>
            </a:custGeom>
            <a:ln w="65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75782" y="2203401"/>
              <a:ext cx="1089025" cy="0"/>
            </a:xfrm>
            <a:custGeom>
              <a:avLst/>
              <a:gdLst/>
              <a:ahLst/>
              <a:cxnLst/>
              <a:rect l="l" t="t" r="r" b="b"/>
              <a:pathLst>
                <a:path w="1089025">
                  <a:moveTo>
                    <a:pt x="0" y="0"/>
                  </a:moveTo>
                  <a:lnTo>
                    <a:pt x="1088809" y="0"/>
                  </a:lnTo>
                </a:path>
              </a:pathLst>
            </a:custGeom>
            <a:ln w="655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36714" y="2203401"/>
              <a:ext cx="13335" cy="0"/>
            </a:xfrm>
            <a:custGeom>
              <a:avLst/>
              <a:gdLst/>
              <a:ahLst/>
              <a:cxnLst/>
              <a:rect l="l" t="t" r="r" b="b"/>
              <a:pathLst>
                <a:path w="13335">
                  <a:moveTo>
                    <a:pt x="0" y="0"/>
                  </a:moveTo>
                  <a:lnTo>
                    <a:pt x="13030" y="0"/>
                  </a:lnTo>
                </a:path>
              </a:pathLst>
            </a:custGeom>
            <a:ln w="65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38504" y="1340744"/>
              <a:ext cx="388341" cy="767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03350" y="1115084"/>
            <a:ext cx="993775" cy="7023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28320" algn="ctr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latin typeface="Myriad Pro"/>
                <a:cs typeface="Myriad Pro"/>
              </a:rPr>
              <a:t>Vision</a:t>
            </a:r>
            <a:endParaRPr sz="800">
              <a:latin typeface="Myriad Pro"/>
              <a:cs typeface="Myriad Pro"/>
            </a:endParaRPr>
          </a:p>
          <a:p>
            <a:pPr>
              <a:lnSpc>
                <a:spcPct val="100000"/>
              </a:lnSpc>
            </a:pPr>
            <a:endParaRPr sz="900">
              <a:latin typeface="Myriad Pro"/>
              <a:cs typeface="Myriad Pro"/>
            </a:endParaRPr>
          </a:p>
          <a:p>
            <a:pPr marR="528320" algn="ctr">
              <a:lnSpc>
                <a:spcPct val="100000"/>
              </a:lnSpc>
              <a:spcBef>
                <a:spcPts val="735"/>
              </a:spcBef>
            </a:pPr>
            <a:r>
              <a:rPr sz="800" spc="10" dirty="0">
                <a:latin typeface="Myriad Pro"/>
                <a:cs typeface="Myriad Pro"/>
              </a:rPr>
              <a:t>S</a:t>
            </a:r>
            <a:r>
              <a:rPr sz="800" dirty="0">
                <a:latin typeface="Myriad Pro"/>
                <a:cs typeface="Myriad Pro"/>
              </a:rPr>
              <a:t>t</a:t>
            </a:r>
            <a:r>
              <a:rPr sz="800" spc="5" dirty="0">
                <a:latin typeface="Myriad Pro"/>
                <a:cs typeface="Myriad Pro"/>
              </a:rPr>
              <a:t>r</a:t>
            </a:r>
            <a:r>
              <a:rPr sz="800" spc="20" dirty="0">
                <a:latin typeface="Myriad Pro"/>
                <a:cs typeface="Myriad Pro"/>
              </a:rPr>
              <a:t>a</a:t>
            </a:r>
            <a:r>
              <a:rPr sz="800" spc="5" dirty="0">
                <a:latin typeface="Myriad Pro"/>
                <a:cs typeface="Myriad Pro"/>
              </a:rPr>
              <a:t>t</a:t>
            </a:r>
            <a:r>
              <a:rPr sz="800" spc="20" dirty="0">
                <a:latin typeface="Myriad Pro"/>
                <a:cs typeface="Myriad Pro"/>
              </a:rPr>
              <a:t>e</a:t>
            </a:r>
            <a:r>
              <a:rPr sz="800" spc="10" dirty="0">
                <a:latin typeface="Myriad Pro"/>
                <a:cs typeface="Myriad Pro"/>
              </a:rPr>
              <a:t>gier</a:t>
            </a:r>
            <a:endParaRPr sz="800">
              <a:latin typeface="Myriad Pro"/>
              <a:cs typeface="Myriad Pro"/>
            </a:endParaRPr>
          </a:p>
          <a:p>
            <a:pPr marL="281940">
              <a:lnSpc>
                <a:spcPct val="100000"/>
              </a:lnSpc>
              <a:spcBef>
                <a:spcPts val="484"/>
              </a:spcBef>
            </a:pPr>
            <a:r>
              <a:rPr sz="800" spc="15" dirty="0">
                <a:latin typeface="Myriad Pro"/>
                <a:cs typeface="Myriad Pro"/>
              </a:rPr>
              <a:t>Portföljstyrning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73145" y="1849646"/>
            <a:ext cx="77978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5" dirty="0">
                <a:latin typeface="Myriad Pro"/>
                <a:cs typeface="Myriad Pro"/>
              </a:rPr>
              <a:t>Programstyrning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73145" y="2033287"/>
            <a:ext cx="713740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spc="10" dirty="0">
                <a:latin typeface="Myriad Pro"/>
                <a:cs typeface="Myriad Pro"/>
              </a:rPr>
              <a:t>Pro</a:t>
            </a:r>
            <a:r>
              <a:rPr sz="800" spc="15" dirty="0">
                <a:latin typeface="Myriad Pro"/>
                <a:cs typeface="Myriad Pro"/>
              </a:rPr>
              <a:t>j</a:t>
            </a:r>
            <a:r>
              <a:rPr sz="800" spc="10" dirty="0">
                <a:latin typeface="Myriad Pro"/>
                <a:cs typeface="Myriad Pro"/>
              </a:rPr>
              <a:t>e</a:t>
            </a:r>
            <a:r>
              <a:rPr sz="800" spc="45" dirty="0">
                <a:latin typeface="Myriad Pro"/>
                <a:cs typeface="Myriad Pro"/>
              </a:rPr>
              <a:t>k</a:t>
            </a:r>
            <a:r>
              <a:rPr sz="800" spc="5" dirty="0">
                <a:latin typeface="Myriad Pro"/>
                <a:cs typeface="Myriad Pro"/>
              </a:rPr>
              <a:t>t</a:t>
            </a:r>
            <a:r>
              <a:rPr sz="800" spc="35" dirty="0">
                <a:latin typeface="Myriad Pro"/>
                <a:cs typeface="Myriad Pro"/>
              </a:rPr>
              <a:t>s</a:t>
            </a:r>
            <a:r>
              <a:rPr sz="800" spc="5" dirty="0">
                <a:latin typeface="Myriad Pro"/>
                <a:cs typeface="Myriad Pro"/>
              </a:rPr>
              <a:t>t</a:t>
            </a:r>
            <a:r>
              <a:rPr sz="800" spc="50" dirty="0">
                <a:latin typeface="Myriad Pro"/>
                <a:cs typeface="Myriad Pro"/>
              </a:rPr>
              <a:t>y</a:t>
            </a:r>
            <a:r>
              <a:rPr sz="800" spc="5" dirty="0">
                <a:latin typeface="Myriad Pro"/>
                <a:cs typeface="Myriad Pro"/>
              </a:rPr>
              <a:t>rni</a:t>
            </a:r>
            <a:r>
              <a:rPr sz="800" spc="35" dirty="0">
                <a:latin typeface="Myriad Pro"/>
                <a:cs typeface="Myriad Pro"/>
              </a:rPr>
              <a:t>n</a:t>
            </a:r>
            <a:r>
              <a:rPr sz="800" spc="10" dirty="0">
                <a:latin typeface="Myriad Pro"/>
                <a:cs typeface="Myriad Pro"/>
              </a:rPr>
              <a:t>g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31579" y="2159212"/>
            <a:ext cx="923925" cy="393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1300">
              <a:lnSpc>
                <a:spcPct val="150600"/>
              </a:lnSpc>
              <a:spcBef>
                <a:spcPts val="95"/>
              </a:spcBef>
            </a:pPr>
            <a:r>
              <a:rPr sz="800" spc="10" dirty="0">
                <a:latin typeface="Myriad Pro"/>
                <a:cs typeface="Myriad Pro"/>
              </a:rPr>
              <a:t>Pro</a:t>
            </a:r>
            <a:r>
              <a:rPr sz="800" spc="15" dirty="0">
                <a:latin typeface="Myriad Pro"/>
                <a:cs typeface="Myriad Pro"/>
              </a:rPr>
              <a:t>j</a:t>
            </a:r>
            <a:r>
              <a:rPr sz="800" spc="10" dirty="0">
                <a:latin typeface="Myriad Pro"/>
                <a:cs typeface="Myriad Pro"/>
              </a:rPr>
              <a:t>e</a:t>
            </a:r>
            <a:r>
              <a:rPr sz="800" spc="45" dirty="0">
                <a:latin typeface="Myriad Pro"/>
                <a:cs typeface="Myriad Pro"/>
              </a:rPr>
              <a:t>k</a:t>
            </a:r>
            <a:r>
              <a:rPr sz="800" spc="5" dirty="0">
                <a:latin typeface="Myriad Pro"/>
                <a:cs typeface="Myriad Pro"/>
              </a:rPr>
              <a:t>t</a:t>
            </a:r>
            <a:r>
              <a:rPr sz="800" spc="15" dirty="0">
                <a:latin typeface="Myriad Pro"/>
                <a:cs typeface="Myriad Pro"/>
              </a:rPr>
              <a:t>l</a:t>
            </a:r>
            <a:r>
              <a:rPr sz="800" spc="10" dirty="0">
                <a:latin typeface="Myriad Pro"/>
                <a:cs typeface="Myriad Pro"/>
              </a:rPr>
              <a:t>e</a:t>
            </a:r>
            <a:r>
              <a:rPr sz="800" spc="25" dirty="0">
                <a:latin typeface="Myriad Pro"/>
                <a:cs typeface="Myriad Pro"/>
              </a:rPr>
              <a:t>d</a:t>
            </a:r>
            <a:r>
              <a:rPr sz="800" spc="10" dirty="0">
                <a:latin typeface="Myriad Pro"/>
                <a:cs typeface="Myriad Pro"/>
              </a:rPr>
              <a:t>ning  Resurser</a:t>
            </a:r>
            <a:endParaRPr sz="800">
              <a:latin typeface="Myriad Pro"/>
              <a:cs typeface="Myriad Pr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74007" y="1648981"/>
            <a:ext cx="976630" cy="925194"/>
            <a:chOff x="1574007" y="1648981"/>
            <a:chExt cx="976630" cy="925194"/>
          </a:xfrm>
        </p:grpSpPr>
        <p:sp>
          <p:nvSpPr>
            <p:cNvPr id="19" name="object 19"/>
            <p:cNvSpPr/>
            <p:nvPr/>
          </p:nvSpPr>
          <p:spPr>
            <a:xfrm>
              <a:off x="1920570" y="1675433"/>
              <a:ext cx="264160" cy="677545"/>
            </a:xfrm>
            <a:custGeom>
              <a:avLst/>
              <a:gdLst/>
              <a:ahLst/>
              <a:cxnLst/>
              <a:rect l="l" t="t" r="r" b="b"/>
              <a:pathLst>
                <a:path w="264160" h="677544">
                  <a:moveTo>
                    <a:pt x="0" y="677176"/>
                  </a:moveTo>
                  <a:lnTo>
                    <a:pt x="263804" y="0"/>
                  </a:lnTo>
                </a:path>
              </a:pathLst>
            </a:custGeom>
            <a:ln w="655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31163" y="1652478"/>
              <a:ext cx="290195" cy="0"/>
            </a:xfrm>
            <a:custGeom>
              <a:avLst/>
              <a:gdLst/>
              <a:ahLst/>
              <a:cxnLst/>
              <a:rect l="l" t="t" r="r" b="b"/>
              <a:pathLst>
                <a:path w="290194">
                  <a:moveTo>
                    <a:pt x="0" y="0"/>
                  </a:moveTo>
                  <a:lnTo>
                    <a:pt x="290156" y="0"/>
                  </a:lnTo>
                </a:path>
              </a:pathLst>
            </a:custGeom>
            <a:ln w="655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07156" y="1652474"/>
              <a:ext cx="639445" cy="734695"/>
            </a:xfrm>
            <a:custGeom>
              <a:avLst/>
              <a:gdLst/>
              <a:ahLst/>
              <a:cxnLst/>
              <a:rect l="l" t="t" r="r" b="b"/>
              <a:pathLst>
                <a:path w="639444" h="734694">
                  <a:moveTo>
                    <a:pt x="0" y="734567"/>
                  </a:moveTo>
                  <a:lnTo>
                    <a:pt x="4470" y="723087"/>
                  </a:lnTo>
                </a:path>
                <a:path w="639444" h="734694">
                  <a:moveTo>
                    <a:pt x="281686" y="11480"/>
                  </a:moveTo>
                  <a:lnTo>
                    <a:pt x="286156" y="0"/>
                  </a:lnTo>
                  <a:lnTo>
                    <a:pt x="298780" y="0"/>
                  </a:lnTo>
                </a:path>
                <a:path w="639444" h="734694">
                  <a:moveTo>
                    <a:pt x="626783" y="0"/>
                  </a:moveTo>
                  <a:lnTo>
                    <a:pt x="639394" y="0"/>
                  </a:lnTo>
                </a:path>
              </a:pathLst>
            </a:custGeom>
            <a:ln w="65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94037" y="2570683"/>
              <a:ext cx="641350" cy="0"/>
            </a:xfrm>
            <a:custGeom>
              <a:avLst/>
              <a:gdLst/>
              <a:ahLst/>
              <a:cxnLst/>
              <a:rect l="l" t="t" r="r" b="b"/>
              <a:pathLst>
                <a:path w="641350">
                  <a:moveTo>
                    <a:pt x="641019" y="0"/>
                  </a:moveTo>
                  <a:lnTo>
                    <a:pt x="0" y="0"/>
                  </a:lnTo>
                </a:path>
              </a:pathLst>
            </a:custGeom>
            <a:ln w="65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13193" y="1655761"/>
              <a:ext cx="144780" cy="728345"/>
            </a:xfrm>
            <a:custGeom>
              <a:avLst/>
              <a:gdLst/>
              <a:ahLst/>
              <a:cxnLst/>
              <a:rect l="l" t="t" r="r" b="b"/>
              <a:pathLst>
                <a:path w="144780" h="728344">
                  <a:moveTo>
                    <a:pt x="0" y="728002"/>
                  </a:moveTo>
                  <a:lnTo>
                    <a:pt x="144678" y="0"/>
                  </a:lnTo>
                </a:path>
              </a:pathLst>
            </a:custGeom>
            <a:ln w="6553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77500" y="1652474"/>
              <a:ext cx="428625" cy="734695"/>
            </a:xfrm>
            <a:custGeom>
              <a:avLst/>
              <a:gdLst/>
              <a:ahLst/>
              <a:cxnLst/>
              <a:rect l="l" t="t" r="r" b="b"/>
              <a:pathLst>
                <a:path w="428625" h="734694">
                  <a:moveTo>
                    <a:pt x="0" y="734567"/>
                  </a:moveTo>
                  <a:lnTo>
                    <a:pt x="428625" y="0"/>
                  </a:lnTo>
                </a:path>
              </a:pathLst>
            </a:custGeom>
            <a:ln w="6553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744444" y="1827606"/>
            <a:ext cx="673735" cy="314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020" marR="5080" indent="-147955">
              <a:lnSpc>
                <a:spcPct val="118300"/>
              </a:lnSpc>
              <a:spcBef>
                <a:spcPts val="95"/>
              </a:spcBef>
            </a:pPr>
            <a:r>
              <a:rPr sz="800" spc="25" dirty="0">
                <a:latin typeface="Myriad Pro"/>
                <a:cs typeface="Myriad Pro"/>
              </a:rPr>
              <a:t>O</a:t>
            </a:r>
            <a:r>
              <a:rPr sz="800" spc="5" dirty="0">
                <a:latin typeface="Myriad Pro"/>
                <a:cs typeface="Myriad Pro"/>
              </a:rPr>
              <a:t>r</a:t>
            </a:r>
            <a:r>
              <a:rPr sz="800" spc="15" dirty="0">
                <a:latin typeface="Myriad Pro"/>
                <a:cs typeface="Myriad Pro"/>
              </a:rPr>
              <a:t>g</a:t>
            </a:r>
            <a:r>
              <a:rPr sz="800" spc="10" dirty="0">
                <a:latin typeface="Myriad Pro"/>
                <a:cs typeface="Myriad Pro"/>
              </a:rPr>
              <a:t>ani</a:t>
            </a:r>
            <a:r>
              <a:rPr sz="800" spc="20" dirty="0">
                <a:latin typeface="Myriad Pro"/>
                <a:cs typeface="Myriad Pro"/>
              </a:rPr>
              <a:t>s</a:t>
            </a:r>
            <a:r>
              <a:rPr sz="800" spc="10" dirty="0">
                <a:latin typeface="Myriad Pro"/>
                <a:cs typeface="Myriad Pro"/>
              </a:rPr>
              <a:t>at</a:t>
            </a:r>
            <a:r>
              <a:rPr sz="800" spc="15" dirty="0">
                <a:latin typeface="Myriad Pro"/>
                <a:cs typeface="Myriad Pro"/>
              </a:rPr>
              <a:t>io</a:t>
            </a:r>
            <a:r>
              <a:rPr sz="800" spc="5" dirty="0">
                <a:latin typeface="Myriad Pro"/>
                <a:cs typeface="Myriad Pro"/>
              </a:rPr>
              <a:t>ns-  </a:t>
            </a:r>
            <a:r>
              <a:rPr sz="800" spc="15" dirty="0">
                <a:latin typeface="Myriad Pro"/>
                <a:cs typeface="Myriad Pro"/>
              </a:rPr>
              <a:t>struktur</a:t>
            </a:r>
            <a:endParaRPr sz="800">
              <a:latin typeface="Myriad Pro"/>
              <a:cs typeface="Myriad Pr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01700" y="737650"/>
            <a:ext cx="3676650" cy="1836420"/>
            <a:chOff x="701700" y="737650"/>
            <a:chExt cx="3676650" cy="1836420"/>
          </a:xfrm>
        </p:grpSpPr>
        <p:sp>
          <p:nvSpPr>
            <p:cNvPr id="27" name="object 27"/>
            <p:cNvSpPr/>
            <p:nvPr/>
          </p:nvSpPr>
          <p:spPr>
            <a:xfrm>
              <a:off x="2783758" y="788645"/>
              <a:ext cx="1377315" cy="1775460"/>
            </a:xfrm>
            <a:custGeom>
              <a:avLst/>
              <a:gdLst/>
              <a:ahLst/>
              <a:cxnLst/>
              <a:rect l="l" t="t" r="r" b="b"/>
              <a:pathLst>
                <a:path w="1377314" h="1775460">
                  <a:moveTo>
                    <a:pt x="0" y="0"/>
                  </a:moveTo>
                  <a:lnTo>
                    <a:pt x="1376946" y="1775155"/>
                  </a:lnTo>
                </a:path>
              </a:pathLst>
            </a:custGeom>
            <a:ln w="6553">
              <a:solidFill>
                <a:srgbClr val="757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46745" y="740928"/>
              <a:ext cx="73025" cy="81915"/>
            </a:xfrm>
            <a:custGeom>
              <a:avLst/>
              <a:gdLst/>
              <a:ahLst/>
              <a:cxnLst/>
              <a:rect l="l" t="t" r="r" b="b"/>
              <a:pathLst>
                <a:path w="73025" h="81915">
                  <a:moveTo>
                    <a:pt x="0" y="0"/>
                  </a:moveTo>
                  <a:lnTo>
                    <a:pt x="26225" y="81686"/>
                  </a:lnTo>
                  <a:lnTo>
                    <a:pt x="72593" y="45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7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98145" y="793846"/>
              <a:ext cx="1382395" cy="1774189"/>
            </a:xfrm>
            <a:custGeom>
              <a:avLst/>
              <a:gdLst/>
              <a:ahLst/>
              <a:cxnLst/>
              <a:rect l="l" t="t" r="r" b="b"/>
              <a:pathLst>
                <a:path w="1382395" h="1774189">
                  <a:moveTo>
                    <a:pt x="1382026" y="0"/>
                  </a:moveTo>
                  <a:lnTo>
                    <a:pt x="0" y="1773974"/>
                  </a:lnTo>
                </a:path>
              </a:pathLst>
            </a:custGeom>
            <a:ln w="6553">
              <a:solidFill>
                <a:srgbClr val="757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44604" y="746204"/>
              <a:ext cx="73025" cy="81915"/>
            </a:xfrm>
            <a:custGeom>
              <a:avLst/>
              <a:gdLst/>
              <a:ahLst/>
              <a:cxnLst/>
              <a:rect l="l" t="t" r="r" b="b"/>
              <a:pathLst>
                <a:path w="73025" h="81915">
                  <a:moveTo>
                    <a:pt x="72682" y="0"/>
                  </a:moveTo>
                  <a:lnTo>
                    <a:pt x="0" y="45567"/>
                  </a:lnTo>
                  <a:lnTo>
                    <a:pt x="46278" y="81622"/>
                  </a:lnTo>
                  <a:lnTo>
                    <a:pt x="72682" y="0"/>
                  </a:lnTo>
                  <a:close/>
                </a:path>
              </a:pathLst>
            </a:custGeom>
            <a:solidFill>
              <a:srgbClr val="757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38713" y="740926"/>
              <a:ext cx="1377315" cy="1775460"/>
            </a:xfrm>
            <a:custGeom>
              <a:avLst/>
              <a:gdLst/>
              <a:ahLst/>
              <a:cxnLst/>
              <a:rect l="l" t="t" r="r" b="b"/>
              <a:pathLst>
                <a:path w="1377314" h="1775460">
                  <a:moveTo>
                    <a:pt x="0" y="1775155"/>
                  </a:moveTo>
                  <a:lnTo>
                    <a:pt x="1376946" y="0"/>
                  </a:lnTo>
                </a:path>
              </a:pathLst>
            </a:custGeom>
            <a:ln w="6553">
              <a:solidFill>
                <a:srgbClr val="757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01700" y="2482113"/>
              <a:ext cx="73025" cy="81915"/>
            </a:xfrm>
            <a:custGeom>
              <a:avLst/>
              <a:gdLst/>
              <a:ahLst/>
              <a:cxnLst/>
              <a:rect l="l" t="t" r="r" b="b"/>
              <a:pathLst>
                <a:path w="73025" h="81914">
                  <a:moveTo>
                    <a:pt x="26225" y="0"/>
                  </a:moveTo>
                  <a:lnTo>
                    <a:pt x="0" y="81686"/>
                  </a:lnTo>
                  <a:lnTo>
                    <a:pt x="72593" y="35966"/>
                  </a:lnTo>
                  <a:lnTo>
                    <a:pt x="26225" y="0"/>
                  </a:lnTo>
                  <a:close/>
                </a:path>
              </a:pathLst>
            </a:custGeom>
            <a:solidFill>
              <a:srgbClr val="757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63871" y="751133"/>
              <a:ext cx="1377315" cy="1775460"/>
            </a:xfrm>
            <a:custGeom>
              <a:avLst/>
              <a:gdLst/>
              <a:ahLst/>
              <a:cxnLst/>
              <a:rect l="l" t="t" r="r" b="b"/>
              <a:pathLst>
                <a:path w="1377314" h="1775460">
                  <a:moveTo>
                    <a:pt x="1376946" y="1775155"/>
                  </a:moveTo>
                  <a:lnTo>
                    <a:pt x="0" y="0"/>
                  </a:lnTo>
                </a:path>
              </a:pathLst>
            </a:custGeom>
            <a:ln w="6553">
              <a:solidFill>
                <a:srgbClr val="757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305237" y="2492320"/>
              <a:ext cx="73025" cy="81915"/>
            </a:xfrm>
            <a:custGeom>
              <a:avLst/>
              <a:gdLst/>
              <a:ahLst/>
              <a:cxnLst/>
              <a:rect l="l" t="t" r="r" b="b"/>
              <a:pathLst>
                <a:path w="73025" h="81914">
                  <a:moveTo>
                    <a:pt x="46367" y="0"/>
                  </a:moveTo>
                  <a:lnTo>
                    <a:pt x="0" y="35966"/>
                  </a:lnTo>
                  <a:lnTo>
                    <a:pt x="72593" y="81686"/>
                  </a:lnTo>
                  <a:lnTo>
                    <a:pt x="46367" y="0"/>
                  </a:lnTo>
                  <a:close/>
                </a:path>
              </a:pathLst>
            </a:custGeom>
            <a:solidFill>
              <a:srgbClr val="7579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 rot="18480000">
            <a:off x="1222156" y="1473784"/>
            <a:ext cx="391642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25"/>
              </a:lnSpc>
            </a:pPr>
            <a:r>
              <a:rPr sz="800" dirty="0">
                <a:latin typeface="Myriad Pro"/>
                <a:cs typeface="Myriad Pro"/>
              </a:rPr>
              <a:t>S</a:t>
            </a:r>
            <a:r>
              <a:rPr sz="800" spc="30" dirty="0">
                <a:latin typeface="Myriad Pro"/>
                <a:cs typeface="Myriad Pro"/>
              </a:rPr>
              <a:t>t</a:t>
            </a:r>
            <a:r>
              <a:rPr sz="800" spc="20" dirty="0">
                <a:latin typeface="Myriad Pro"/>
                <a:cs typeface="Myriad Pro"/>
              </a:rPr>
              <a:t>y</a:t>
            </a:r>
            <a:r>
              <a:rPr sz="800" spc="10" dirty="0">
                <a:latin typeface="Myriad Pro"/>
                <a:cs typeface="Myriad Pro"/>
              </a:rPr>
              <a:t>rni</a:t>
            </a:r>
            <a:r>
              <a:rPr sz="800" spc="15" dirty="0">
                <a:latin typeface="Myriad Pro"/>
                <a:cs typeface="Myriad Pro"/>
              </a:rPr>
              <a:t>n</a:t>
            </a:r>
            <a:r>
              <a:rPr sz="800" spc="10" dirty="0">
                <a:latin typeface="Myriad Pro"/>
                <a:cs typeface="Myriad Pro"/>
              </a:rPr>
              <a:t>g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36" name="object 36"/>
          <p:cNvSpPr txBox="1"/>
          <p:nvPr/>
        </p:nvSpPr>
        <p:spPr>
          <a:xfrm rot="18480000">
            <a:off x="1434213" y="1576149"/>
            <a:ext cx="229477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25"/>
              </a:lnSpc>
            </a:pPr>
            <a:r>
              <a:rPr sz="800" dirty="0">
                <a:latin typeface="Myriad Pro"/>
                <a:cs typeface="Myriad Pro"/>
              </a:rPr>
              <a:t>St</a:t>
            </a:r>
            <a:r>
              <a:rPr sz="800" spc="20" dirty="0">
                <a:latin typeface="Myriad Pro"/>
                <a:cs typeface="Myriad Pro"/>
              </a:rPr>
              <a:t>ö</a:t>
            </a:r>
            <a:r>
              <a:rPr sz="800" spc="10" dirty="0">
                <a:latin typeface="Myriad Pro"/>
                <a:cs typeface="Myriad Pro"/>
              </a:rPr>
              <a:t>d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37" name="object 37"/>
          <p:cNvSpPr txBox="1"/>
          <p:nvPr/>
        </p:nvSpPr>
        <p:spPr>
          <a:xfrm rot="3120000">
            <a:off x="3452660" y="1473394"/>
            <a:ext cx="391642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25"/>
              </a:lnSpc>
            </a:pPr>
            <a:r>
              <a:rPr sz="800" dirty="0">
                <a:latin typeface="Myriad Pro"/>
                <a:cs typeface="Myriad Pro"/>
              </a:rPr>
              <a:t>S</a:t>
            </a:r>
            <a:r>
              <a:rPr sz="800" spc="30" dirty="0">
                <a:latin typeface="Myriad Pro"/>
                <a:cs typeface="Myriad Pro"/>
              </a:rPr>
              <a:t>t</a:t>
            </a:r>
            <a:r>
              <a:rPr sz="800" spc="20" dirty="0">
                <a:latin typeface="Myriad Pro"/>
                <a:cs typeface="Myriad Pro"/>
              </a:rPr>
              <a:t>y</a:t>
            </a:r>
            <a:r>
              <a:rPr sz="800" spc="10" dirty="0">
                <a:latin typeface="Myriad Pro"/>
                <a:cs typeface="Myriad Pro"/>
              </a:rPr>
              <a:t>rni</a:t>
            </a:r>
            <a:r>
              <a:rPr sz="800" spc="15" dirty="0">
                <a:latin typeface="Myriad Pro"/>
                <a:cs typeface="Myriad Pro"/>
              </a:rPr>
              <a:t>n</a:t>
            </a:r>
            <a:r>
              <a:rPr sz="800" spc="10" dirty="0">
                <a:latin typeface="Myriad Pro"/>
                <a:cs typeface="Myriad Pro"/>
              </a:rPr>
              <a:t>g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38" name="object 38"/>
          <p:cNvSpPr txBox="1"/>
          <p:nvPr/>
        </p:nvSpPr>
        <p:spPr>
          <a:xfrm rot="3120000">
            <a:off x="3402748" y="1575735"/>
            <a:ext cx="229477" cy="10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25"/>
              </a:lnSpc>
            </a:pPr>
            <a:r>
              <a:rPr sz="800" dirty="0">
                <a:latin typeface="Myriad Pro"/>
                <a:cs typeface="Myriad Pro"/>
              </a:rPr>
              <a:t>St</a:t>
            </a:r>
            <a:r>
              <a:rPr sz="800" spc="20" dirty="0">
                <a:latin typeface="Myriad Pro"/>
                <a:cs typeface="Myriad Pro"/>
              </a:rPr>
              <a:t>ö</a:t>
            </a:r>
            <a:r>
              <a:rPr sz="800" spc="10" dirty="0">
                <a:latin typeface="Myriad Pro"/>
                <a:cs typeface="Myriad Pro"/>
              </a:rPr>
              <a:t>d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66544" y="2600779"/>
            <a:ext cx="91122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15" dirty="0">
                <a:latin typeface="MyriadPro-Semibold"/>
                <a:cs typeface="MyriadPro-Semibold"/>
              </a:rPr>
              <a:t>Linjeverksamheten</a:t>
            </a:r>
            <a:endParaRPr sz="800">
              <a:latin typeface="MyriadPro-Semibold"/>
              <a:cs typeface="MyriadPro-Semibold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31571" y="2600779"/>
            <a:ext cx="1025525" cy="1517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00" b="1" spc="15" dirty="0">
                <a:latin typeface="MyriadPro-Semibold"/>
                <a:cs typeface="MyriadPro-Semibold"/>
              </a:rPr>
              <a:t>Projektverksamheten</a:t>
            </a:r>
            <a:endParaRPr sz="800">
              <a:latin typeface="MyriadPro-Semibold"/>
              <a:cs typeface="MyriadPro-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65677" y="1220368"/>
            <a:ext cx="1728470" cy="1350645"/>
            <a:chOff x="1665677" y="1220368"/>
            <a:chExt cx="1728470" cy="1350645"/>
          </a:xfrm>
        </p:grpSpPr>
        <p:sp>
          <p:nvSpPr>
            <p:cNvPr id="3" name="object 3"/>
            <p:cNvSpPr/>
            <p:nvPr/>
          </p:nvSpPr>
          <p:spPr>
            <a:xfrm>
              <a:off x="1665681" y="1233068"/>
              <a:ext cx="864235" cy="662940"/>
            </a:xfrm>
            <a:custGeom>
              <a:avLst/>
              <a:gdLst/>
              <a:ahLst/>
              <a:cxnLst/>
              <a:rect l="l" t="t" r="r" b="b"/>
              <a:pathLst>
                <a:path w="864235" h="662939">
                  <a:moveTo>
                    <a:pt x="863993" y="0"/>
                  </a:moveTo>
                  <a:lnTo>
                    <a:pt x="0" y="0"/>
                  </a:lnTo>
                  <a:lnTo>
                    <a:pt x="0" y="662393"/>
                  </a:lnTo>
                  <a:lnTo>
                    <a:pt x="863993" y="662393"/>
                  </a:lnTo>
                  <a:lnTo>
                    <a:pt x="863993" y="0"/>
                  </a:lnTo>
                  <a:close/>
                </a:path>
              </a:pathLst>
            </a:custGeom>
            <a:solidFill>
              <a:srgbClr val="E3E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529674" y="1233068"/>
              <a:ext cx="864235" cy="662940"/>
            </a:xfrm>
            <a:custGeom>
              <a:avLst/>
              <a:gdLst/>
              <a:ahLst/>
              <a:cxnLst/>
              <a:rect l="l" t="t" r="r" b="b"/>
              <a:pathLst>
                <a:path w="864235" h="662939">
                  <a:moveTo>
                    <a:pt x="863993" y="0"/>
                  </a:moveTo>
                  <a:lnTo>
                    <a:pt x="0" y="0"/>
                  </a:lnTo>
                  <a:lnTo>
                    <a:pt x="0" y="662393"/>
                  </a:lnTo>
                  <a:lnTo>
                    <a:pt x="863993" y="662393"/>
                  </a:lnTo>
                  <a:lnTo>
                    <a:pt x="863993" y="0"/>
                  </a:lnTo>
                  <a:close/>
                </a:path>
              </a:pathLst>
            </a:custGeom>
            <a:solidFill>
              <a:srgbClr val="6FC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29674" y="1895462"/>
              <a:ext cx="864235" cy="662940"/>
            </a:xfrm>
            <a:custGeom>
              <a:avLst/>
              <a:gdLst/>
              <a:ahLst/>
              <a:cxnLst/>
              <a:rect l="l" t="t" r="r" b="b"/>
              <a:pathLst>
                <a:path w="864235" h="662939">
                  <a:moveTo>
                    <a:pt x="863993" y="0"/>
                  </a:moveTo>
                  <a:lnTo>
                    <a:pt x="0" y="0"/>
                  </a:lnTo>
                  <a:lnTo>
                    <a:pt x="0" y="662393"/>
                  </a:lnTo>
                  <a:lnTo>
                    <a:pt x="863993" y="662393"/>
                  </a:lnTo>
                  <a:lnTo>
                    <a:pt x="863993" y="0"/>
                  </a:lnTo>
                  <a:close/>
                </a:path>
              </a:pathLst>
            </a:custGeom>
            <a:solidFill>
              <a:srgbClr val="B7E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29677" y="1233068"/>
              <a:ext cx="0" cy="650240"/>
            </a:xfrm>
            <a:custGeom>
              <a:avLst/>
              <a:gdLst/>
              <a:ahLst/>
              <a:cxnLst/>
              <a:rect l="l" t="t" r="r" b="b"/>
              <a:pathLst>
                <a:path h="650239">
                  <a:moveTo>
                    <a:pt x="0" y="64969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65668" y="1882762"/>
              <a:ext cx="1728470" cy="25400"/>
            </a:xfrm>
            <a:custGeom>
              <a:avLst/>
              <a:gdLst/>
              <a:ahLst/>
              <a:cxnLst/>
              <a:rect l="l" t="t" r="r" b="b"/>
              <a:pathLst>
                <a:path w="1728470" h="25400">
                  <a:moveTo>
                    <a:pt x="863993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863993" y="25400"/>
                  </a:lnTo>
                  <a:lnTo>
                    <a:pt x="863993" y="0"/>
                  </a:lnTo>
                  <a:close/>
                </a:path>
                <a:path w="1728470" h="25400">
                  <a:moveTo>
                    <a:pt x="1728000" y="0"/>
                  </a:moveTo>
                  <a:lnTo>
                    <a:pt x="864006" y="0"/>
                  </a:lnTo>
                  <a:lnTo>
                    <a:pt x="864006" y="25400"/>
                  </a:lnTo>
                  <a:lnTo>
                    <a:pt x="1728000" y="25400"/>
                  </a:lnTo>
                  <a:lnTo>
                    <a:pt x="172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29677" y="1908168"/>
              <a:ext cx="0" cy="650240"/>
            </a:xfrm>
            <a:custGeom>
              <a:avLst/>
              <a:gdLst/>
              <a:ahLst/>
              <a:cxnLst/>
              <a:rect l="l" t="t" r="r" b="b"/>
              <a:pathLst>
                <a:path h="650239">
                  <a:moveTo>
                    <a:pt x="0" y="649693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62788" y="1372762"/>
            <a:ext cx="854710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0045" marR="210820" indent="-126364">
              <a:lnSpc>
                <a:spcPct val="104200"/>
              </a:lnSpc>
              <a:spcBef>
                <a:spcPts val="60"/>
              </a:spcBef>
            </a:pPr>
            <a:r>
              <a:rPr sz="800" b="1" spc="15" dirty="0">
                <a:latin typeface="MyriadPro-Semibold"/>
                <a:cs typeface="MyriadPro-Semibold"/>
              </a:rPr>
              <a:t>E</a:t>
            </a:r>
            <a:r>
              <a:rPr sz="800" b="1" spc="-5" dirty="0">
                <a:latin typeface="MyriadPro-Semibold"/>
                <a:cs typeface="MyriadPro-Semibold"/>
              </a:rPr>
              <a:t>ff</a:t>
            </a:r>
            <a:r>
              <a:rPr sz="800" b="1" spc="15" dirty="0">
                <a:latin typeface="MyriadPro-Semibold"/>
                <a:cs typeface="MyriadPro-Semibold"/>
              </a:rPr>
              <a:t>e</a:t>
            </a:r>
            <a:r>
              <a:rPr sz="800" b="1" spc="35" dirty="0">
                <a:latin typeface="MyriadPro-Semibold"/>
                <a:cs typeface="MyriadPro-Semibold"/>
              </a:rPr>
              <a:t>k</a:t>
            </a:r>
            <a:r>
              <a:rPr sz="800" b="1" spc="10" dirty="0">
                <a:latin typeface="MyriadPro-Semibold"/>
                <a:cs typeface="MyriadPro-Semibold"/>
              </a:rPr>
              <a:t>t</a:t>
            </a:r>
            <a:r>
              <a:rPr sz="800" b="1" spc="15" dirty="0">
                <a:latin typeface="MyriadPro-Semibold"/>
                <a:cs typeface="MyriadPro-Semibold"/>
              </a:rPr>
              <a:t>iv</a:t>
            </a:r>
            <a:r>
              <a:rPr sz="800" b="1" dirty="0">
                <a:latin typeface="MyriadPro-Semibold"/>
                <a:cs typeface="MyriadPro-Semibold"/>
              </a:rPr>
              <a:t>a  </a:t>
            </a:r>
            <a:r>
              <a:rPr sz="800" b="1" spc="10" dirty="0">
                <a:latin typeface="MyriadPro-Semibold"/>
                <a:cs typeface="MyriadPro-Semibold"/>
              </a:rPr>
              <a:t>öar</a:t>
            </a:r>
            <a:endParaRPr sz="800">
              <a:latin typeface="MyriadPro-Semibold"/>
              <a:cs typeface="MyriadPro-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42377" y="1372762"/>
            <a:ext cx="851535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84150" marR="134620" indent="-54610">
              <a:lnSpc>
                <a:spcPct val="104200"/>
              </a:lnSpc>
              <a:spcBef>
                <a:spcPts val="60"/>
              </a:spcBef>
            </a:pPr>
            <a:r>
              <a:rPr sz="800" b="1" spc="10" dirty="0">
                <a:solidFill>
                  <a:srgbClr val="FFFFFF"/>
                </a:solidFill>
                <a:latin typeface="MyriadPro-Semibold"/>
                <a:cs typeface="MyriadPro-Semibold"/>
              </a:rPr>
              <a:t>Det</a:t>
            </a:r>
            <a:r>
              <a:rPr sz="800" b="1" spc="-45" dirty="0">
                <a:solidFill>
                  <a:srgbClr val="FFFFFF"/>
                </a:solidFill>
                <a:latin typeface="MyriadPro-Semibold"/>
                <a:cs typeface="MyriadPro-Semibold"/>
              </a:rPr>
              <a:t> </a:t>
            </a:r>
            <a:r>
              <a:rPr sz="800" b="1" spc="15" dirty="0">
                <a:solidFill>
                  <a:srgbClr val="FFFFFF"/>
                </a:solidFill>
                <a:latin typeface="MyriadPro-Semibold"/>
                <a:cs typeface="MyriadPro-Semibold"/>
              </a:rPr>
              <a:t>perfekta  </a:t>
            </a:r>
            <a:r>
              <a:rPr sz="800" b="1" spc="10" dirty="0">
                <a:solidFill>
                  <a:srgbClr val="FFFFFF"/>
                </a:solidFill>
                <a:latin typeface="MyriadPro-Semibold"/>
                <a:cs typeface="MyriadPro-Semibold"/>
              </a:rPr>
              <a:t>tillståndet</a:t>
            </a:r>
            <a:endParaRPr sz="800">
              <a:latin typeface="MyriadPro-Semibold"/>
              <a:cs typeface="MyriadPro-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62788" y="1908162"/>
            <a:ext cx="854710" cy="650240"/>
          </a:xfrm>
          <a:prstGeom prst="rect">
            <a:avLst/>
          </a:prstGeom>
          <a:solidFill>
            <a:srgbClr val="FFD990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950">
              <a:latin typeface="Times New Roman"/>
              <a:cs typeface="Times New Roman"/>
            </a:endParaRPr>
          </a:p>
          <a:p>
            <a:pPr marL="15240" algn="ctr">
              <a:lnSpc>
                <a:spcPct val="100000"/>
              </a:lnSpc>
            </a:pPr>
            <a:r>
              <a:rPr sz="800" b="1" spc="5" dirty="0">
                <a:latin typeface="MyriadPro-Semibold"/>
                <a:cs typeface="MyriadPro-Semibold"/>
              </a:rPr>
              <a:t>Öken</a:t>
            </a:r>
            <a:endParaRPr sz="800">
              <a:latin typeface="MyriadPro-Semibold"/>
              <a:cs typeface="MyriadPro-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42377" y="2035193"/>
            <a:ext cx="851535" cy="274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82575" marR="250190" indent="-38100">
              <a:lnSpc>
                <a:spcPct val="104200"/>
              </a:lnSpc>
              <a:spcBef>
                <a:spcPts val="60"/>
              </a:spcBef>
            </a:pPr>
            <a:r>
              <a:rPr sz="800" b="1" spc="15" dirty="0">
                <a:latin typeface="MyriadPro-Semibold"/>
                <a:cs typeface="MyriadPro-Semibold"/>
              </a:rPr>
              <a:t>E</a:t>
            </a:r>
            <a:r>
              <a:rPr sz="800" b="1" spc="-5" dirty="0">
                <a:latin typeface="MyriadPro-Semibold"/>
                <a:cs typeface="MyriadPro-Semibold"/>
              </a:rPr>
              <a:t>ff</a:t>
            </a:r>
            <a:r>
              <a:rPr sz="800" b="1" spc="15" dirty="0">
                <a:latin typeface="MyriadPro-Semibold"/>
                <a:cs typeface="MyriadPro-Semibold"/>
              </a:rPr>
              <a:t>e</a:t>
            </a:r>
            <a:r>
              <a:rPr sz="800" b="1" spc="35" dirty="0">
                <a:latin typeface="MyriadPro-Semibold"/>
                <a:cs typeface="MyriadPro-Semibold"/>
              </a:rPr>
              <a:t>k</a:t>
            </a:r>
            <a:r>
              <a:rPr sz="800" b="1" spc="10" dirty="0">
                <a:latin typeface="MyriadPro-Semibold"/>
                <a:cs typeface="MyriadPro-Semibold"/>
              </a:rPr>
              <a:t>t</a:t>
            </a:r>
            <a:r>
              <a:rPr sz="800" b="1" spc="15" dirty="0">
                <a:latin typeface="MyriadPro-Semibold"/>
                <a:cs typeface="MyriadPro-Semibold"/>
              </a:rPr>
              <a:t>i</a:t>
            </a:r>
            <a:r>
              <a:rPr sz="800" b="1" dirty="0">
                <a:latin typeface="MyriadPro-Semibold"/>
                <a:cs typeface="MyriadPro-Semibold"/>
              </a:rPr>
              <a:t>v  </a:t>
            </a:r>
            <a:r>
              <a:rPr sz="800" b="1" spc="10" dirty="0">
                <a:latin typeface="MyriadPro-Semibold"/>
                <a:cs typeface="MyriadPro-Semibold"/>
              </a:rPr>
              <a:t>ocean</a:t>
            </a:r>
            <a:endParaRPr sz="800">
              <a:latin typeface="MyriadPro-Semibold"/>
              <a:cs typeface="MyriadPro-Semibold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30377" y="1058139"/>
            <a:ext cx="1916430" cy="1532255"/>
            <a:chOff x="1630377" y="1058139"/>
            <a:chExt cx="1916430" cy="1532255"/>
          </a:xfrm>
        </p:grpSpPr>
        <p:sp>
          <p:nvSpPr>
            <p:cNvPr id="14" name="object 14"/>
            <p:cNvSpPr/>
            <p:nvPr/>
          </p:nvSpPr>
          <p:spPr>
            <a:xfrm>
              <a:off x="1659613" y="1118223"/>
              <a:ext cx="1826895" cy="1443355"/>
            </a:xfrm>
            <a:custGeom>
              <a:avLst/>
              <a:gdLst/>
              <a:ahLst/>
              <a:cxnLst/>
              <a:rect l="l" t="t" r="r" b="b"/>
              <a:pathLst>
                <a:path w="1826895" h="1443355">
                  <a:moveTo>
                    <a:pt x="0" y="0"/>
                  </a:moveTo>
                  <a:lnTo>
                    <a:pt x="0" y="1442910"/>
                  </a:lnTo>
                  <a:lnTo>
                    <a:pt x="1826514" y="1442910"/>
                  </a:lnTo>
                </a:path>
              </a:pathLst>
            </a:custGeom>
            <a:ln w="6349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30375" y="1058151"/>
              <a:ext cx="1916430" cy="1532255"/>
            </a:xfrm>
            <a:custGeom>
              <a:avLst/>
              <a:gdLst/>
              <a:ahLst/>
              <a:cxnLst/>
              <a:rect l="l" t="t" r="r" b="b"/>
              <a:pathLst>
                <a:path w="1916429" h="1532255">
                  <a:moveTo>
                    <a:pt x="58470" y="80327"/>
                  </a:moveTo>
                  <a:lnTo>
                    <a:pt x="29235" y="0"/>
                  </a:lnTo>
                  <a:lnTo>
                    <a:pt x="0" y="80327"/>
                  </a:lnTo>
                  <a:lnTo>
                    <a:pt x="58470" y="80327"/>
                  </a:lnTo>
                  <a:close/>
                </a:path>
                <a:path w="1916429" h="1532255">
                  <a:moveTo>
                    <a:pt x="1915833" y="1502994"/>
                  </a:moveTo>
                  <a:lnTo>
                    <a:pt x="1835505" y="1473758"/>
                  </a:lnTo>
                  <a:lnTo>
                    <a:pt x="1835505" y="1532229"/>
                  </a:lnTo>
                  <a:lnTo>
                    <a:pt x="1915833" y="150299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08069" y="2619801"/>
            <a:ext cx="8324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10" dirty="0">
                <a:latin typeface="MyriadPro-Semibold"/>
                <a:cs typeface="MyriadPro-Semibold"/>
              </a:rPr>
              <a:t>Flödeseffektivitet</a:t>
            </a:r>
            <a:endParaRPr sz="800">
              <a:latin typeface="MyriadPro-Semibold"/>
              <a:cs typeface="MyriadPro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50682" y="1485949"/>
            <a:ext cx="141605" cy="833755"/>
          </a:xfrm>
          <a:prstGeom prst="rect">
            <a:avLst/>
          </a:prstGeom>
        </p:spPr>
        <p:txBody>
          <a:bodyPr vert="vert270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800" b="1" spc="10" dirty="0">
                <a:latin typeface="MyriadPro-Semibold"/>
                <a:cs typeface="MyriadPro-Semibold"/>
              </a:rPr>
              <a:t>Resurseffektivitet</a:t>
            </a:r>
            <a:endParaRPr sz="800">
              <a:latin typeface="MyriadPro-Semibold"/>
              <a:cs typeface="MyriadPro-Semi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42515" y="991057"/>
            <a:ext cx="1032510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069">
              <a:lnSpc>
                <a:spcPct val="114599"/>
              </a:lnSpc>
              <a:spcBef>
                <a:spcPts val="100"/>
              </a:spcBef>
            </a:pPr>
            <a:r>
              <a:rPr sz="800" i="1" spc="5" dirty="0">
                <a:latin typeface="Myriad Pro"/>
                <a:cs typeface="Myriad Pro"/>
              </a:rPr>
              <a:t>Eftersträvansvärt men  </a:t>
            </a:r>
            <a:r>
              <a:rPr sz="800" i="1" spc="10" dirty="0">
                <a:latin typeface="Myriad Pro"/>
                <a:cs typeface="Myriad Pro"/>
              </a:rPr>
              <a:t>svårt att uppnå.</a:t>
            </a:r>
            <a:r>
              <a:rPr sz="800" i="1" spc="-45" dirty="0">
                <a:latin typeface="Myriad Pro"/>
                <a:cs typeface="Myriad Pro"/>
              </a:rPr>
              <a:t> </a:t>
            </a:r>
            <a:r>
              <a:rPr sz="800" i="1" spc="5" dirty="0">
                <a:latin typeface="Myriad Pro"/>
                <a:cs typeface="Myriad Pro"/>
              </a:rPr>
              <a:t>Kräver  fullständig kunskap  om kunderna och</a:t>
            </a:r>
            <a:r>
              <a:rPr sz="800" i="1" spc="15" dirty="0">
                <a:latin typeface="Myriad Pro"/>
                <a:cs typeface="Myriad Pro"/>
              </a:rPr>
              <a:t> </a:t>
            </a:r>
            <a:r>
              <a:rPr sz="800" i="1" spc="5" dirty="0">
                <a:latin typeface="Myriad Pro"/>
                <a:cs typeface="Myriad Pro"/>
              </a:rPr>
              <a:t>en</a:t>
            </a:r>
            <a:endParaRPr sz="80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i="1" spc="10" dirty="0">
                <a:latin typeface="Myriad Pro"/>
                <a:cs typeface="Myriad Pro"/>
              </a:rPr>
              <a:t>perfekt</a:t>
            </a:r>
            <a:r>
              <a:rPr sz="800" i="1" spc="15" dirty="0">
                <a:latin typeface="Myriad Pro"/>
                <a:cs typeface="Myriad Pro"/>
              </a:rPr>
              <a:t> </a:t>
            </a:r>
            <a:r>
              <a:rPr sz="800" i="1" spc="5" dirty="0">
                <a:latin typeface="Myriad Pro"/>
                <a:cs typeface="Myriad Pro"/>
              </a:rPr>
              <a:t>resursflexibilitet.</a:t>
            </a:r>
            <a:endParaRPr sz="800">
              <a:latin typeface="Myriad Pro"/>
              <a:cs typeface="Myriad Pr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63656" y="1104822"/>
            <a:ext cx="246329" cy="245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530704" y="2274107"/>
            <a:ext cx="4127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15" dirty="0">
                <a:latin typeface="Myriad Pro"/>
                <a:cs typeface="Myriad Pro"/>
              </a:rPr>
              <a:t>B</a:t>
            </a:r>
            <a:r>
              <a:rPr sz="800" i="1" spc="-5" dirty="0">
                <a:latin typeface="Myriad Pro"/>
                <a:cs typeface="Myriad Pro"/>
              </a:rPr>
              <a:t>r</a:t>
            </a:r>
            <a:r>
              <a:rPr sz="800" i="1" spc="10" dirty="0">
                <a:latin typeface="Myriad Pro"/>
                <a:cs typeface="Myriad Pro"/>
              </a:rPr>
              <a:t>and</a:t>
            </a:r>
            <a:r>
              <a:rPr sz="800" i="1" dirty="0">
                <a:latin typeface="Myriad Pro"/>
                <a:cs typeface="Myriad Pro"/>
              </a:rPr>
              <a:t>k</a:t>
            </a:r>
            <a:r>
              <a:rPr sz="800" i="1" spc="10" dirty="0">
                <a:latin typeface="Myriad Pro"/>
                <a:cs typeface="Myriad Pro"/>
              </a:rPr>
              <a:t>å</a:t>
            </a:r>
            <a:r>
              <a:rPr sz="800" i="1" dirty="0">
                <a:latin typeface="Myriad Pro"/>
                <a:cs typeface="Myriad Pro"/>
              </a:rPr>
              <a:t>r</a:t>
            </a:r>
            <a:endParaRPr sz="800">
              <a:latin typeface="Myriad Pro"/>
              <a:cs typeface="Myriad Pr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496707" y="1271010"/>
            <a:ext cx="2006600" cy="1211580"/>
            <a:chOff x="1496707" y="1271010"/>
            <a:chExt cx="2006600" cy="1211580"/>
          </a:xfrm>
        </p:grpSpPr>
        <p:sp>
          <p:nvSpPr>
            <p:cNvPr id="22" name="object 22"/>
            <p:cNvSpPr/>
            <p:nvPr/>
          </p:nvSpPr>
          <p:spPr>
            <a:xfrm>
              <a:off x="3257001" y="2398088"/>
              <a:ext cx="243204" cy="60960"/>
            </a:xfrm>
            <a:custGeom>
              <a:avLst/>
              <a:gdLst/>
              <a:ahLst/>
              <a:cxnLst/>
              <a:rect l="l" t="t" r="r" b="b"/>
              <a:pathLst>
                <a:path w="243204" h="60960">
                  <a:moveTo>
                    <a:pt x="242938" y="0"/>
                  </a:moveTo>
                  <a:lnTo>
                    <a:pt x="0" y="60566"/>
                  </a:lnTo>
                </a:path>
              </a:pathLst>
            </a:custGeom>
            <a:ln w="6350">
              <a:solidFill>
                <a:srgbClr val="4555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98704" y="2425391"/>
              <a:ext cx="85090" cy="57150"/>
            </a:xfrm>
            <a:custGeom>
              <a:avLst/>
              <a:gdLst/>
              <a:ahLst/>
              <a:cxnLst/>
              <a:rect l="l" t="t" r="r" b="b"/>
              <a:pathLst>
                <a:path w="85089" h="57150">
                  <a:moveTo>
                    <a:pt x="70878" y="0"/>
                  </a:moveTo>
                  <a:lnTo>
                    <a:pt x="0" y="47802"/>
                  </a:lnTo>
                  <a:lnTo>
                    <a:pt x="85013" y="56730"/>
                  </a:lnTo>
                  <a:lnTo>
                    <a:pt x="70878" y="0"/>
                  </a:lnTo>
                  <a:close/>
                </a:path>
              </a:pathLst>
            </a:custGeom>
            <a:solidFill>
              <a:srgbClr val="4555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99882" y="1274185"/>
              <a:ext cx="243204" cy="60960"/>
            </a:xfrm>
            <a:custGeom>
              <a:avLst/>
              <a:gdLst/>
              <a:ahLst/>
              <a:cxnLst/>
              <a:rect l="l" t="t" r="r" b="b"/>
              <a:pathLst>
                <a:path w="243205" h="60959">
                  <a:moveTo>
                    <a:pt x="0" y="0"/>
                  </a:moveTo>
                  <a:lnTo>
                    <a:pt x="242938" y="60566"/>
                  </a:lnTo>
                </a:path>
              </a:pathLst>
            </a:custGeom>
            <a:ln w="6350">
              <a:solidFill>
                <a:srgbClr val="4555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16103" y="1301488"/>
              <a:ext cx="85090" cy="57150"/>
            </a:xfrm>
            <a:custGeom>
              <a:avLst/>
              <a:gdLst/>
              <a:ahLst/>
              <a:cxnLst/>
              <a:rect l="l" t="t" r="r" b="b"/>
              <a:pathLst>
                <a:path w="85089" h="57150">
                  <a:moveTo>
                    <a:pt x="14135" y="0"/>
                  </a:moveTo>
                  <a:lnTo>
                    <a:pt x="0" y="56730"/>
                  </a:lnTo>
                  <a:lnTo>
                    <a:pt x="85013" y="47802"/>
                  </a:lnTo>
                  <a:lnTo>
                    <a:pt x="14135" y="0"/>
                  </a:lnTo>
                  <a:close/>
                </a:path>
              </a:pathLst>
            </a:custGeom>
            <a:solidFill>
              <a:srgbClr val="4555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39705" y="1155062"/>
            <a:ext cx="7308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spc="5" dirty="0">
                <a:latin typeface="Myriad Pro"/>
                <a:cs typeface="Myriad Pro"/>
              </a:rPr>
              <a:t>Lågprisflygbolag</a:t>
            </a:r>
            <a:endParaRPr sz="800">
              <a:latin typeface="Myriad Pro"/>
              <a:cs typeface="Myriad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Bildobjekt 261">
            <a:extLst>
              <a:ext uri="{FF2B5EF4-FFF2-40B4-BE49-F238E27FC236}">
                <a16:creationId xmlns:a16="http://schemas.microsoft.com/office/drawing/2014/main" id="{7FF423DB-3CFD-F743-9030-10C6B4633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852"/>
            <a:ext cx="5080000" cy="34762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7407"/>
            <a:ext cx="3734435" cy="3213100"/>
            <a:chOff x="0" y="597407"/>
            <a:chExt cx="3734435" cy="3213100"/>
          </a:xfrm>
        </p:grpSpPr>
        <p:sp>
          <p:nvSpPr>
            <p:cNvPr id="3" name="object 3"/>
            <p:cNvSpPr/>
            <p:nvPr/>
          </p:nvSpPr>
          <p:spPr>
            <a:xfrm>
              <a:off x="0" y="597407"/>
              <a:ext cx="3733838" cy="32125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0080" y="1264660"/>
              <a:ext cx="2072639" cy="1292860"/>
            </a:xfrm>
            <a:custGeom>
              <a:avLst/>
              <a:gdLst/>
              <a:ahLst/>
              <a:cxnLst/>
              <a:rect l="l" t="t" r="r" b="b"/>
              <a:pathLst>
                <a:path w="2072639" h="1292860">
                  <a:moveTo>
                    <a:pt x="1885022" y="0"/>
                  </a:moveTo>
                  <a:lnTo>
                    <a:pt x="1910194" y="43192"/>
                  </a:lnTo>
                  <a:lnTo>
                    <a:pt x="0" y="1146048"/>
                  </a:lnTo>
                  <a:lnTo>
                    <a:pt x="84404" y="1292250"/>
                  </a:lnTo>
                  <a:lnTo>
                    <a:pt x="1994598" y="189395"/>
                  </a:lnTo>
                  <a:lnTo>
                    <a:pt x="2019147" y="232308"/>
                  </a:lnTo>
                  <a:lnTo>
                    <a:pt x="2072043" y="46888"/>
                  </a:lnTo>
                  <a:lnTo>
                    <a:pt x="1885022" y="0"/>
                  </a:lnTo>
                  <a:close/>
                </a:path>
              </a:pathLst>
            </a:custGeom>
            <a:solidFill>
              <a:srgbClr val="D8DF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6039" y="845963"/>
              <a:ext cx="2950845" cy="1799589"/>
            </a:xfrm>
            <a:custGeom>
              <a:avLst/>
              <a:gdLst/>
              <a:ahLst/>
              <a:cxnLst/>
              <a:rect l="l" t="t" r="r" b="b"/>
              <a:pathLst>
                <a:path w="2950845" h="1799589">
                  <a:moveTo>
                    <a:pt x="2763227" y="0"/>
                  </a:moveTo>
                  <a:lnTo>
                    <a:pt x="2788399" y="43192"/>
                  </a:lnTo>
                  <a:lnTo>
                    <a:pt x="0" y="1653070"/>
                  </a:lnTo>
                  <a:lnTo>
                    <a:pt x="84416" y="1799285"/>
                  </a:lnTo>
                  <a:lnTo>
                    <a:pt x="2872803" y="189395"/>
                  </a:lnTo>
                  <a:lnTo>
                    <a:pt x="2897352" y="232308"/>
                  </a:lnTo>
                  <a:lnTo>
                    <a:pt x="2950248" y="46888"/>
                  </a:lnTo>
                  <a:lnTo>
                    <a:pt x="2763227" y="0"/>
                  </a:lnTo>
                  <a:close/>
                </a:path>
              </a:pathLst>
            </a:custGeom>
            <a:solidFill>
              <a:srgbClr val="EAC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59485" y="1461258"/>
              <a:ext cx="2458720" cy="1515745"/>
            </a:xfrm>
            <a:custGeom>
              <a:avLst/>
              <a:gdLst/>
              <a:ahLst/>
              <a:cxnLst/>
              <a:rect l="l" t="t" r="r" b="b"/>
              <a:pathLst>
                <a:path w="2458719" h="1515745">
                  <a:moveTo>
                    <a:pt x="2271141" y="0"/>
                  </a:moveTo>
                  <a:lnTo>
                    <a:pt x="2296312" y="43192"/>
                  </a:lnTo>
                  <a:lnTo>
                    <a:pt x="0" y="1368958"/>
                  </a:lnTo>
                  <a:lnTo>
                    <a:pt x="84416" y="1515173"/>
                  </a:lnTo>
                  <a:lnTo>
                    <a:pt x="2380716" y="189395"/>
                  </a:lnTo>
                  <a:lnTo>
                    <a:pt x="2405265" y="232308"/>
                  </a:lnTo>
                  <a:lnTo>
                    <a:pt x="2458161" y="46888"/>
                  </a:lnTo>
                  <a:lnTo>
                    <a:pt x="2271141" y="0"/>
                  </a:lnTo>
                  <a:close/>
                </a:path>
              </a:pathLst>
            </a:custGeom>
            <a:solidFill>
              <a:srgbClr val="E8E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" y="1900652"/>
              <a:ext cx="2361565" cy="1489710"/>
            </a:xfrm>
            <a:custGeom>
              <a:avLst/>
              <a:gdLst/>
              <a:ahLst/>
              <a:cxnLst/>
              <a:rect l="l" t="t" r="r" b="b"/>
              <a:pathLst>
                <a:path w="2361565" h="1489710">
                  <a:moveTo>
                    <a:pt x="2174176" y="0"/>
                  </a:moveTo>
                  <a:lnTo>
                    <a:pt x="2199347" y="43205"/>
                  </a:lnTo>
                  <a:lnTo>
                    <a:pt x="0" y="1307782"/>
                  </a:lnTo>
                  <a:lnTo>
                    <a:pt x="0" y="1408036"/>
                  </a:lnTo>
                  <a:lnTo>
                    <a:pt x="33794" y="1489151"/>
                  </a:lnTo>
                  <a:lnTo>
                    <a:pt x="2283752" y="189407"/>
                  </a:lnTo>
                  <a:lnTo>
                    <a:pt x="2308301" y="232321"/>
                  </a:lnTo>
                  <a:lnTo>
                    <a:pt x="2361196" y="46901"/>
                  </a:lnTo>
                  <a:lnTo>
                    <a:pt x="2174176" y="0"/>
                  </a:lnTo>
                  <a:close/>
                </a:path>
              </a:pathLst>
            </a:custGeom>
            <a:solidFill>
              <a:srgbClr val="FFD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 rot="19800000">
            <a:off x="1897986" y="1314654"/>
            <a:ext cx="943420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Utveckling </a:t>
            </a:r>
            <a:r>
              <a:rPr sz="850" spc="20" dirty="0">
                <a:solidFill>
                  <a:srgbClr val="45555F"/>
                </a:solidFill>
                <a:latin typeface="MyriadPro-Cond"/>
                <a:cs typeface="MyriadPro-Cond"/>
              </a:rPr>
              <a:t>och</a:t>
            </a:r>
            <a:r>
              <a:rPr sz="850" spc="-50" dirty="0">
                <a:solidFill>
                  <a:srgbClr val="45555F"/>
                </a:solidFill>
                <a:latin typeface="MyriadPro-Cond"/>
                <a:cs typeface="MyriadPro-Cond"/>
              </a:rPr>
              <a:t> </a:t>
            </a:r>
            <a:r>
              <a:rPr sz="850" spc="20" dirty="0">
                <a:solidFill>
                  <a:srgbClr val="45555F"/>
                </a:solidFill>
                <a:latin typeface="MyriadPro-Cond"/>
                <a:cs typeface="MyriadPro-Cond"/>
              </a:rPr>
              <a:t>produktion</a:t>
            </a:r>
            <a:endParaRPr sz="850">
              <a:latin typeface="MyriadPro-Cond"/>
              <a:cs typeface="MyriadPro-Cond"/>
            </a:endParaRPr>
          </a:p>
        </p:txBody>
      </p:sp>
      <p:sp>
        <p:nvSpPr>
          <p:cNvPr id="9" name="object 9"/>
          <p:cNvSpPr txBox="1"/>
          <p:nvPr/>
        </p:nvSpPr>
        <p:spPr>
          <a:xfrm rot="19800000">
            <a:off x="1814242" y="2101761"/>
            <a:ext cx="1352835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spc="20" dirty="0">
                <a:solidFill>
                  <a:srgbClr val="45555F"/>
                </a:solidFill>
                <a:latin typeface="MyriadPro-Cond"/>
                <a:cs typeface="MyriadPro-Cond"/>
              </a:rPr>
              <a:t>Rekrytering och</a:t>
            </a:r>
            <a:r>
              <a:rPr sz="850" spc="-10" dirty="0">
                <a:solidFill>
                  <a:srgbClr val="45555F"/>
                </a:solidFill>
                <a:latin typeface="MyriadPro-Cond"/>
                <a:cs typeface="MyriadPro-Cond"/>
              </a:rPr>
              <a:t> </a:t>
            </a: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kompetensutveckling</a:t>
            </a:r>
            <a:endParaRPr sz="850">
              <a:latin typeface="MyriadPro-Cond"/>
              <a:cs typeface="MyriadPro-Cond"/>
            </a:endParaRPr>
          </a:p>
        </p:txBody>
      </p:sp>
      <p:sp>
        <p:nvSpPr>
          <p:cNvPr id="10" name="object 10"/>
          <p:cNvSpPr txBox="1"/>
          <p:nvPr/>
        </p:nvSpPr>
        <p:spPr>
          <a:xfrm rot="19800000">
            <a:off x="2274178" y="1537392"/>
            <a:ext cx="410824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Fö</a:t>
            </a:r>
            <a:r>
              <a:rPr sz="850" spc="25" dirty="0">
                <a:solidFill>
                  <a:srgbClr val="45555F"/>
                </a:solidFill>
                <a:latin typeface="MyriadPro-Cond"/>
                <a:cs typeface="MyriadPro-Cond"/>
              </a:rPr>
              <a:t>rs</a:t>
            </a:r>
            <a:r>
              <a:rPr sz="850" spc="10" dirty="0">
                <a:solidFill>
                  <a:srgbClr val="45555F"/>
                </a:solidFill>
                <a:latin typeface="MyriadPro-Cond"/>
                <a:cs typeface="MyriadPro-Cond"/>
              </a:rPr>
              <a:t>äl</a:t>
            </a: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jning</a:t>
            </a:r>
            <a:endParaRPr sz="850">
              <a:latin typeface="MyriadPro-Cond"/>
              <a:cs typeface="MyriadPro-Con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94041" y="1053442"/>
            <a:ext cx="822960" cy="549910"/>
          </a:xfrm>
          <a:custGeom>
            <a:avLst/>
            <a:gdLst/>
            <a:ahLst/>
            <a:cxnLst/>
            <a:rect l="l" t="t" r="r" b="b"/>
            <a:pathLst>
              <a:path w="822960" h="549910">
                <a:moveTo>
                  <a:pt x="717359" y="0"/>
                </a:moveTo>
                <a:lnTo>
                  <a:pt x="734060" y="28714"/>
                </a:lnTo>
                <a:lnTo>
                  <a:pt x="0" y="452526"/>
                </a:lnTo>
                <a:lnTo>
                  <a:pt x="56070" y="549655"/>
                </a:lnTo>
                <a:lnTo>
                  <a:pt x="790130" y="125844"/>
                </a:lnTo>
                <a:lnTo>
                  <a:pt x="806462" y="154330"/>
                </a:lnTo>
                <a:lnTo>
                  <a:pt x="822604" y="42125"/>
                </a:lnTo>
                <a:lnTo>
                  <a:pt x="717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 rot="19800000">
            <a:off x="1854526" y="1278780"/>
            <a:ext cx="279174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Pr</a:t>
            </a:r>
            <a:r>
              <a:rPr sz="850" spc="10" dirty="0">
                <a:solidFill>
                  <a:srgbClr val="45555F"/>
                </a:solidFill>
                <a:latin typeface="MyriadPro-Cond"/>
                <a:cs typeface="MyriadPro-Cond"/>
              </a:rPr>
              <a:t>o</a:t>
            </a: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je</a:t>
            </a:r>
            <a:r>
              <a:rPr sz="850" spc="35" dirty="0">
                <a:solidFill>
                  <a:srgbClr val="45555F"/>
                </a:solidFill>
                <a:latin typeface="MyriadPro-Cond"/>
                <a:cs typeface="MyriadPro-Cond"/>
              </a:rPr>
              <a:t>k</a:t>
            </a:r>
            <a:r>
              <a:rPr sz="850" spc="5" dirty="0">
                <a:solidFill>
                  <a:srgbClr val="45555F"/>
                </a:solidFill>
                <a:latin typeface="MyriadPro-Cond"/>
                <a:cs typeface="MyriadPro-Cond"/>
              </a:rPr>
              <a:t>t</a:t>
            </a:r>
            <a:endParaRPr sz="850">
              <a:latin typeface="MyriadPro-Cond"/>
              <a:cs typeface="MyriadPro-Con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75695" y="1258340"/>
            <a:ext cx="1111885" cy="716915"/>
          </a:xfrm>
          <a:custGeom>
            <a:avLst/>
            <a:gdLst/>
            <a:ahLst/>
            <a:cxnLst/>
            <a:rect l="l" t="t" r="r" b="b"/>
            <a:pathLst>
              <a:path w="1111885" h="716914">
                <a:moveTo>
                  <a:pt x="1006411" y="0"/>
                </a:moveTo>
                <a:lnTo>
                  <a:pt x="1023112" y="28714"/>
                </a:lnTo>
                <a:lnTo>
                  <a:pt x="0" y="619404"/>
                </a:lnTo>
                <a:lnTo>
                  <a:pt x="56070" y="716533"/>
                </a:lnTo>
                <a:lnTo>
                  <a:pt x="1079182" y="125844"/>
                </a:lnTo>
                <a:lnTo>
                  <a:pt x="1095514" y="154330"/>
                </a:lnTo>
                <a:lnTo>
                  <a:pt x="1111656" y="42125"/>
                </a:lnTo>
                <a:lnTo>
                  <a:pt x="1006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 rot="19800000">
            <a:off x="2802196" y="1554713"/>
            <a:ext cx="279174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Pr</a:t>
            </a:r>
            <a:r>
              <a:rPr sz="850" spc="10" dirty="0">
                <a:solidFill>
                  <a:srgbClr val="45555F"/>
                </a:solidFill>
                <a:latin typeface="MyriadPro-Cond"/>
                <a:cs typeface="MyriadPro-Cond"/>
              </a:rPr>
              <a:t>o</a:t>
            </a: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je</a:t>
            </a:r>
            <a:r>
              <a:rPr sz="850" spc="35" dirty="0">
                <a:solidFill>
                  <a:srgbClr val="45555F"/>
                </a:solidFill>
                <a:latin typeface="MyriadPro-Cond"/>
                <a:cs typeface="MyriadPro-Cond"/>
              </a:rPr>
              <a:t>k</a:t>
            </a:r>
            <a:r>
              <a:rPr sz="850" spc="5" dirty="0">
                <a:solidFill>
                  <a:srgbClr val="45555F"/>
                </a:solidFill>
                <a:latin typeface="MyriadPro-Cond"/>
                <a:cs typeface="MyriadPro-Cond"/>
              </a:rPr>
              <a:t>t</a:t>
            </a:r>
            <a:endParaRPr sz="850">
              <a:latin typeface="MyriadPro-Cond"/>
              <a:cs typeface="MyriadPro-Con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32296" y="1662399"/>
            <a:ext cx="822960" cy="549910"/>
          </a:xfrm>
          <a:custGeom>
            <a:avLst/>
            <a:gdLst/>
            <a:ahLst/>
            <a:cxnLst/>
            <a:rect l="l" t="t" r="r" b="b"/>
            <a:pathLst>
              <a:path w="822960" h="549910">
                <a:moveTo>
                  <a:pt x="717359" y="0"/>
                </a:moveTo>
                <a:lnTo>
                  <a:pt x="734060" y="28714"/>
                </a:lnTo>
                <a:lnTo>
                  <a:pt x="0" y="452526"/>
                </a:lnTo>
                <a:lnTo>
                  <a:pt x="56070" y="549655"/>
                </a:lnTo>
                <a:lnTo>
                  <a:pt x="790130" y="125844"/>
                </a:lnTo>
                <a:lnTo>
                  <a:pt x="806462" y="154330"/>
                </a:lnTo>
                <a:lnTo>
                  <a:pt x="822604" y="42125"/>
                </a:lnTo>
                <a:lnTo>
                  <a:pt x="7173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 rot="19800000">
            <a:off x="1531750" y="1865237"/>
            <a:ext cx="279174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Pr</a:t>
            </a:r>
            <a:r>
              <a:rPr sz="850" spc="10" dirty="0">
                <a:solidFill>
                  <a:srgbClr val="45555F"/>
                </a:solidFill>
                <a:latin typeface="MyriadPro-Cond"/>
                <a:cs typeface="MyriadPro-Cond"/>
              </a:rPr>
              <a:t>o</a:t>
            </a: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je</a:t>
            </a:r>
            <a:r>
              <a:rPr sz="850" spc="35" dirty="0">
                <a:solidFill>
                  <a:srgbClr val="45555F"/>
                </a:solidFill>
                <a:latin typeface="MyriadPro-Cond"/>
                <a:cs typeface="MyriadPro-Cond"/>
              </a:rPr>
              <a:t>k</a:t>
            </a:r>
            <a:r>
              <a:rPr sz="850" spc="5" dirty="0">
                <a:solidFill>
                  <a:srgbClr val="45555F"/>
                </a:solidFill>
                <a:latin typeface="MyriadPro-Cond"/>
                <a:cs typeface="MyriadPro-Cond"/>
              </a:rPr>
              <a:t>t</a:t>
            </a:r>
            <a:endParaRPr sz="850">
              <a:latin typeface="MyriadPro-Cond"/>
              <a:cs typeface="MyriadPro-Con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42190" y="1995721"/>
            <a:ext cx="575310" cy="407034"/>
          </a:xfrm>
          <a:custGeom>
            <a:avLst/>
            <a:gdLst/>
            <a:ahLst/>
            <a:cxnLst/>
            <a:rect l="l" t="t" r="r" b="b"/>
            <a:pathLst>
              <a:path w="575310" h="407035">
                <a:moveTo>
                  <a:pt x="469696" y="0"/>
                </a:moveTo>
                <a:lnTo>
                  <a:pt x="486397" y="28714"/>
                </a:lnTo>
                <a:lnTo>
                  <a:pt x="0" y="309537"/>
                </a:lnTo>
                <a:lnTo>
                  <a:pt x="56070" y="406666"/>
                </a:lnTo>
                <a:lnTo>
                  <a:pt x="542467" y="125844"/>
                </a:lnTo>
                <a:lnTo>
                  <a:pt x="558800" y="154330"/>
                </a:lnTo>
                <a:lnTo>
                  <a:pt x="574941" y="42125"/>
                </a:lnTo>
                <a:lnTo>
                  <a:pt x="4696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 rot="19800000">
            <a:off x="1476766" y="2151666"/>
            <a:ext cx="279174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Pr</a:t>
            </a:r>
            <a:r>
              <a:rPr sz="850" spc="10" dirty="0">
                <a:solidFill>
                  <a:srgbClr val="45555F"/>
                </a:solidFill>
                <a:latin typeface="MyriadPro-Cond"/>
                <a:cs typeface="MyriadPro-Cond"/>
              </a:rPr>
              <a:t>o</a:t>
            </a: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je</a:t>
            </a:r>
            <a:r>
              <a:rPr sz="850" spc="35" dirty="0">
                <a:solidFill>
                  <a:srgbClr val="45555F"/>
                </a:solidFill>
                <a:latin typeface="MyriadPro-Cond"/>
                <a:cs typeface="MyriadPro-Cond"/>
              </a:rPr>
              <a:t>k</a:t>
            </a:r>
            <a:r>
              <a:rPr sz="850" spc="5" dirty="0">
                <a:solidFill>
                  <a:srgbClr val="45555F"/>
                </a:solidFill>
                <a:latin typeface="MyriadPro-Cond"/>
                <a:cs typeface="MyriadPro-Cond"/>
              </a:rPr>
              <a:t>t</a:t>
            </a:r>
            <a:endParaRPr sz="850">
              <a:latin typeface="MyriadPro-Cond"/>
              <a:cs typeface="MyriadPro-Cond"/>
            </a:endParaRPr>
          </a:p>
        </p:txBody>
      </p:sp>
      <p:sp>
        <p:nvSpPr>
          <p:cNvPr id="19" name="object 19"/>
          <p:cNvSpPr txBox="1"/>
          <p:nvPr/>
        </p:nvSpPr>
        <p:spPr>
          <a:xfrm rot="19800000">
            <a:off x="933025" y="2411489"/>
            <a:ext cx="1033628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Organisation </a:t>
            </a:r>
            <a:r>
              <a:rPr sz="850" spc="20" dirty="0">
                <a:solidFill>
                  <a:srgbClr val="45555F"/>
                </a:solidFill>
                <a:latin typeface="MyriadPro-Cond"/>
                <a:cs typeface="MyriadPro-Cond"/>
              </a:rPr>
              <a:t>och</a:t>
            </a:r>
            <a:r>
              <a:rPr sz="850" spc="-45" dirty="0">
                <a:solidFill>
                  <a:srgbClr val="45555F"/>
                </a:solidFill>
                <a:latin typeface="MyriadPro-Cond"/>
                <a:cs typeface="MyriadPro-Cond"/>
              </a:rPr>
              <a:t> </a:t>
            </a: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lokalisering</a:t>
            </a:r>
            <a:endParaRPr sz="850">
              <a:latin typeface="MyriadPro-Cond"/>
              <a:cs typeface="MyriadPro-Con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5343" y="977150"/>
            <a:ext cx="3202305" cy="1665605"/>
          </a:xfrm>
          <a:custGeom>
            <a:avLst/>
            <a:gdLst/>
            <a:ahLst/>
            <a:cxnLst/>
            <a:rect l="l" t="t" r="r" b="b"/>
            <a:pathLst>
              <a:path w="3202304" h="1665605">
                <a:moveTo>
                  <a:pt x="925144" y="1098296"/>
                </a:moveTo>
                <a:lnTo>
                  <a:pt x="819899" y="1056170"/>
                </a:lnTo>
                <a:lnTo>
                  <a:pt x="836599" y="1084884"/>
                </a:lnTo>
                <a:lnTo>
                  <a:pt x="0" y="1567891"/>
                </a:lnTo>
                <a:lnTo>
                  <a:pt x="56070" y="1665020"/>
                </a:lnTo>
                <a:lnTo>
                  <a:pt x="892670" y="1182014"/>
                </a:lnTo>
                <a:lnTo>
                  <a:pt x="909002" y="1210500"/>
                </a:lnTo>
                <a:lnTo>
                  <a:pt x="925144" y="1098296"/>
                </a:lnTo>
                <a:close/>
              </a:path>
              <a:path w="3202304" h="1665605">
                <a:moveTo>
                  <a:pt x="3201974" y="42125"/>
                </a:moveTo>
                <a:lnTo>
                  <a:pt x="3096730" y="0"/>
                </a:lnTo>
                <a:lnTo>
                  <a:pt x="3113430" y="28714"/>
                </a:lnTo>
                <a:lnTo>
                  <a:pt x="2675039" y="281813"/>
                </a:lnTo>
                <a:lnTo>
                  <a:pt x="2731122" y="378942"/>
                </a:lnTo>
                <a:lnTo>
                  <a:pt x="3169501" y="125844"/>
                </a:lnTo>
                <a:lnTo>
                  <a:pt x="3185833" y="154330"/>
                </a:lnTo>
                <a:lnTo>
                  <a:pt x="3201974" y="42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 rot="19800000">
            <a:off x="3067041" y="1120589"/>
            <a:ext cx="279174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Pr</a:t>
            </a:r>
            <a:r>
              <a:rPr sz="850" spc="10" dirty="0">
                <a:solidFill>
                  <a:srgbClr val="45555F"/>
                </a:solidFill>
                <a:latin typeface="MyriadPro-Cond"/>
                <a:cs typeface="MyriadPro-Cond"/>
              </a:rPr>
              <a:t>o</a:t>
            </a: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je</a:t>
            </a:r>
            <a:r>
              <a:rPr sz="850" spc="35" dirty="0">
                <a:solidFill>
                  <a:srgbClr val="45555F"/>
                </a:solidFill>
                <a:latin typeface="MyriadPro-Cond"/>
                <a:cs typeface="MyriadPro-Cond"/>
              </a:rPr>
              <a:t>k</a:t>
            </a:r>
            <a:r>
              <a:rPr sz="850" spc="5" dirty="0">
                <a:solidFill>
                  <a:srgbClr val="45555F"/>
                </a:solidFill>
                <a:latin typeface="MyriadPro-Cond"/>
                <a:cs typeface="MyriadPro-Cond"/>
              </a:rPr>
              <a:t>t</a:t>
            </a:r>
            <a:endParaRPr sz="850">
              <a:latin typeface="MyriadPro-Cond"/>
              <a:cs typeface="MyriadPro-Con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16845" y="744528"/>
            <a:ext cx="527050" cy="379095"/>
          </a:xfrm>
          <a:custGeom>
            <a:avLst/>
            <a:gdLst/>
            <a:ahLst/>
            <a:cxnLst/>
            <a:rect l="l" t="t" r="r" b="b"/>
            <a:pathLst>
              <a:path w="527050" h="379094">
                <a:moveTo>
                  <a:pt x="421690" y="0"/>
                </a:moveTo>
                <a:lnTo>
                  <a:pt x="438391" y="28714"/>
                </a:lnTo>
                <a:lnTo>
                  <a:pt x="0" y="281812"/>
                </a:lnTo>
                <a:lnTo>
                  <a:pt x="56083" y="378942"/>
                </a:lnTo>
                <a:lnTo>
                  <a:pt x="494461" y="125844"/>
                </a:lnTo>
                <a:lnTo>
                  <a:pt x="510794" y="154330"/>
                </a:lnTo>
                <a:lnTo>
                  <a:pt x="526935" y="42125"/>
                </a:lnTo>
                <a:lnTo>
                  <a:pt x="421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 rot="19800000">
            <a:off x="2523493" y="887978"/>
            <a:ext cx="279174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Pr</a:t>
            </a:r>
            <a:r>
              <a:rPr sz="850" spc="10" dirty="0">
                <a:solidFill>
                  <a:srgbClr val="45555F"/>
                </a:solidFill>
                <a:latin typeface="MyriadPro-Cond"/>
                <a:cs typeface="MyriadPro-Cond"/>
              </a:rPr>
              <a:t>o</a:t>
            </a: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je</a:t>
            </a:r>
            <a:r>
              <a:rPr sz="850" spc="35" dirty="0">
                <a:solidFill>
                  <a:srgbClr val="45555F"/>
                </a:solidFill>
                <a:latin typeface="MyriadPro-Cond"/>
                <a:cs typeface="MyriadPro-Cond"/>
              </a:rPr>
              <a:t>k</a:t>
            </a:r>
            <a:r>
              <a:rPr sz="850" spc="5" dirty="0">
                <a:solidFill>
                  <a:srgbClr val="45555F"/>
                </a:solidFill>
                <a:latin typeface="MyriadPro-Cond"/>
                <a:cs typeface="MyriadPro-Cond"/>
              </a:rPr>
              <a:t>t</a:t>
            </a:r>
            <a:endParaRPr sz="850">
              <a:latin typeface="MyriadPro-Cond"/>
              <a:cs typeface="MyriadPro-Cond"/>
            </a:endParaRPr>
          </a:p>
        </p:txBody>
      </p:sp>
      <p:sp>
        <p:nvSpPr>
          <p:cNvPr id="24" name="object 24"/>
          <p:cNvSpPr txBox="1"/>
          <p:nvPr/>
        </p:nvSpPr>
        <p:spPr>
          <a:xfrm rot="19800000">
            <a:off x="1135138" y="1200421"/>
            <a:ext cx="102549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sz="800" b="1" dirty="0">
                <a:latin typeface="MyriadPro-Semibold"/>
                <a:cs typeface="MyriadPro-Semibold"/>
              </a:rPr>
              <a:t>Funktionella</a:t>
            </a:r>
            <a:r>
              <a:rPr sz="800" b="1" spc="-35" dirty="0">
                <a:latin typeface="MyriadPro-Semibold"/>
                <a:cs typeface="MyriadPro-Semibold"/>
              </a:rPr>
              <a:t> </a:t>
            </a:r>
            <a:r>
              <a:rPr sz="800" b="1" spc="5" dirty="0">
                <a:latin typeface="MyriadPro-Semibold"/>
                <a:cs typeface="MyriadPro-Semibold"/>
              </a:rPr>
              <a:t>strategier</a:t>
            </a:r>
            <a:endParaRPr sz="800">
              <a:latin typeface="MyriadPro-Semibold"/>
              <a:cs typeface="MyriadPro-Semibol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19074" y="887724"/>
            <a:ext cx="773430" cy="307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95"/>
              </a:spcBef>
            </a:pPr>
            <a:r>
              <a:rPr sz="800" b="1" spc="5" dirty="0">
                <a:latin typeface="MyriadPro-Semibold"/>
                <a:cs typeface="MyriadPro-Semibold"/>
              </a:rPr>
              <a:t>Övergripande  </a:t>
            </a:r>
            <a:r>
              <a:rPr sz="800" b="1" spc="-5" dirty="0">
                <a:latin typeface="MyriadPro-Semibold"/>
                <a:cs typeface="MyriadPro-Semibold"/>
              </a:rPr>
              <a:t>v</a:t>
            </a:r>
            <a:r>
              <a:rPr sz="800" b="1" spc="10" dirty="0">
                <a:latin typeface="MyriadPro-Semibold"/>
                <a:cs typeface="MyriadPro-Semibold"/>
              </a:rPr>
              <a:t>e</a:t>
            </a:r>
            <a:r>
              <a:rPr sz="800" b="1" spc="5" dirty="0">
                <a:latin typeface="MyriadPro-Semibold"/>
                <a:cs typeface="MyriadPro-Semibold"/>
              </a:rPr>
              <a:t>r</a:t>
            </a:r>
            <a:r>
              <a:rPr sz="800" b="1" spc="25" dirty="0">
                <a:latin typeface="MyriadPro-Semibold"/>
                <a:cs typeface="MyriadPro-Semibold"/>
              </a:rPr>
              <a:t>k</a:t>
            </a:r>
            <a:r>
              <a:rPr sz="800" b="1" spc="10" dirty="0">
                <a:latin typeface="MyriadPro-Semibold"/>
                <a:cs typeface="MyriadPro-Semibold"/>
              </a:rPr>
              <a:t>samhet</a:t>
            </a:r>
            <a:r>
              <a:rPr sz="800" b="1" spc="5" dirty="0">
                <a:latin typeface="MyriadPro-Semibold"/>
                <a:cs typeface="MyriadPro-Semibold"/>
              </a:rPr>
              <a:t>små</a:t>
            </a:r>
            <a:r>
              <a:rPr sz="800" b="1" dirty="0">
                <a:latin typeface="MyriadPro-Semibold"/>
                <a:cs typeface="MyriadPro-Semibold"/>
              </a:rPr>
              <a:t>l</a:t>
            </a:r>
            <a:endParaRPr sz="800" dirty="0">
              <a:latin typeface="MyriadPro-Semibold"/>
              <a:cs typeface="MyriadPro-Semibol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83984" y="2061199"/>
            <a:ext cx="2458720" cy="1515745"/>
          </a:xfrm>
          <a:custGeom>
            <a:avLst/>
            <a:gdLst/>
            <a:ahLst/>
            <a:cxnLst/>
            <a:rect l="l" t="t" r="r" b="b"/>
            <a:pathLst>
              <a:path w="2458720" h="1515745">
                <a:moveTo>
                  <a:pt x="2271141" y="0"/>
                </a:moveTo>
                <a:lnTo>
                  <a:pt x="2296312" y="43192"/>
                </a:lnTo>
                <a:lnTo>
                  <a:pt x="0" y="1368958"/>
                </a:lnTo>
                <a:lnTo>
                  <a:pt x="84416" y="1515173"/>
                </a:lnTo>
                <a:lnTo>
                  <a:pt x="2380716" y="189395"/>
                </a:lnTo>
                <a:lnTo>
                  <a:pt x="2405265" y="232308"/>
                </a:lnTo>
                <a:lnTo>
                  <a:pt x="2458161" y="46888"/>
                </a:lnTo>
                <a:lnTo>
                  <a:pt x="2271141" y="0"/>
                </a:lnTo>
                <a:close/>
              </a:path>
            </a:pathLst>
          </a:custGeom>
          <a:solidFill>
            <a:srgbClr val="C3E3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 rot="19800000">
            <a:off x="1861172" y="2667266"/>
            <a:ext cx="262442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spc="10" dirty="0">
                <a:solidFill>
                  <a:srgbClr val="45555F"/>
                </a:solidFill>
                <a:latin typeface="MyriadPro-Cond"/>
                <a:cs typeface="MyriadPro-Cond"/>
              </a:rPr>
              <a:t>I</a:t>
            </a:r>
            <a:r>
              <a:rPr sz="850" spc="-10" dirty="0">
                <a:solidFill>
                  <a:srgbClr val="45555F"/>
                </a:solidFill>
                <a:latin typeface="MyriadPro-Cond"/>
                <a:cs typeface="MyriadPro-Cond"/>
              </a:rPr>
              <a:t>t</a:t>
            </a: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-</a:t>
            </a:r>
            <a:r>
              <a:rPr sz="850" spc="25" dirty="0">
                <a:solidFill>
                  <a:srgbClr val="45555F"/>
                </a:solidFill>
                <a:latin typeface="MyriadPro-Cond"/>
                <a:cs typeface="MyriadPro-Cond"/>
              </a:rPr>
              <a:t>s</a:t>
            </a:r>
            <a:r>
              <a:rPr sz="850" spc="5" dirty="0">
                <a:solidFill>
                  <a:srgbClr val="45555F"/>
                </a:solidFill>
                <a:latin typeface="MyriadPro-Cond"/>
                <a:cs typeface="MyriadPro-Cond"/>
              </a:rPr>
              <a:t>t</a:t>
            </a:r>
            <a:r>
              <a:rPr sz="850" spc="20" dirty="0">
                <a:solidFill>
                  <a:srgbClr val="45555F"/>
                </a:solidFill>
                <a:latin typeface="MyriadPro-Cond"/>
                <a:cs typeface="MyriadPro-Cond"/>
              </a:rPr>
              <a:t>ö</a:t>
            </a: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d</a:t>
            </a:r>
            <a:endParaRPr sz="850">
              <a:latin typeface="MyriadPro-Cond"/>
              <a:cs typeface="MyriadPro-Cond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24562" y="1764211"/>
            <a:ext cx="522605" cy="376555"/>
          </a:xfrm>
          <a:custGeom>
            <a:avLst/>
            <a:gdLst/>
            <a:ahLst/>
            <a:cxnLst/>
            <a:rect l="l" t="t" r="r" b="b"/>
            <a:pathLst>
              <a:path w="522604" h="376555">
                <a:moveTo>
                  <a:pt x="416941" y="0"/>
                </a:moveTo>
                <a:lnTo>
                  <a:pt x="433641" y="28714"/>
                </a:lnTo>
                <a:lnTo>
                  <a:pt x="0" y="279069"/>
                </a:lnTo>
                <a:lnTo>
                  <a:pt x="56083" y="376199"/>
                </a:lnTo>
                <a:lnTo>
                  <a:pt x="489712" y="125844"/>
                </a:lnTo>
                <a:lnTo>
                  <a:pt x="506044" y="154330"/>
                </a:lnTo>
                <a:lnTo>
                  <a:pt x="522185" y="42125"/>
                </a:lnTo>
                <a:lnTo>
                  <a:pt x="4169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 rot="19800000">
            <a:off x="3145811" y="1896489"/>
            <a:ext cx="279174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Pr</a:t>
            </a:r>
            <a:r>
              <a:rPr sz="850" spc="10" dirty="0">
                <a:solidFill>
                  <a:srgbClr val="45555F"/>
                </a:solidFill>
                <a:latin typeface="MyriadPro-Cond"/>
                <a:cs typeface="MyriadPro-Cond"/>
              </a:rPr>
              <a:t>o</a:t>
            </a: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je</a:t>
            </a:r>
            <a:r>
              <a:rPr sz="850" spc="35" dirty="0">
                <a:solidFill>
                  <a:srgbClr val="45555F"/>
                </a:solidFill>
                <a:latin typeface="MyriadPro-Cond"/>
                <a:cs typeface="MyriadPro-Cond"/>
              </a:rPr>
              <a:t>k</a:t>
            </a:r>
            <a:r>
              <a:rPr sz="850" spc="5" dirty="0">
                <a:solidFill>
                  <a:srgbClr val="45555F"/>
                </a:solidFill>
                <a:latin typeface="MyriadPro-Cond"/>
                <a:cs typeface="MyriadPro-Cond"/>
              </a:rPr>
              <a:t>t</a:t>
            </a:r>
            <a:endParaRPr sz="850">
              <a:latin typeface="MyriadPro-Cond"/>
              <a:cs typeface="MyriadPro-Cond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3563" y="2846717"/>
            <a:ext cx="925830" cy="549910"/>
          </a:xfrm>
          <a:custGeom>
            <a:avLst/>
            <a:gdLst/>
            <a:ahLst/>
            <a:cxnLst/>
            <a:rect l="l" t="t" r="r" b="b"/>
            <a:pathLst>
              <a:path w="925830" h="549910">
                <a:moveTo>
                  <a:pt x="822604" y="42125"/>
                </a:moveTo>
                <a:lnTo>
                  <a:pt x="717359" y="0"/>
                </a:lnTo>
                <a:lnTo>
                  <a:pt x="734060" y="28714"/>
                </a:lnTo>
                <a:lnTo>
                  <a:pt x="0" y="452526"/>
                </a:lnTo>
                <a:lnTo>
                  <a:pt x="56070" y="549656"/>
                </a:lnTo>
                <a:lnTo>
                  <a:pt x="790130" y="125844"/>
                </a:lnTo>
                <a:lnTo>
                  <a:pt x="806462" y="154330"/>
                </a:lnTo>
                <a:lnTo>
                  <a:pt x="822604" y="42125"/>
                </a:lnTo>
                <a:close/>
              </a:path>
              <a:path w="925830" h="549910">
                <a:moveTo>
                  <a:pt x="925512" y="208851"/>
                </a:moveTo>
                <a:lnTo>
                  <a:pt x="820267" y="166725"/>
                </a:lnTo>
                <a:lnTo>
                  <a:pt x="836968" y="195440"/>
                </a:lnTo>
                <a:lnTo>
                  <a:pt x="403326" y="445808"/>
                </a:lnTo>
                <a:lnTo>
                  <a:pt x="459409" y="542925"/>
                </a:lnTo>
                <a:lnTo>
                  <a:pt x="893038" y="292569"/>
                </a:lnTo>
                <a:lnTo>
                  <a:pt x="909370" y="321056"/>
                </a:lnTo>
                <a:lnTo>
                  <a:pt x="925512" y="2088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 rot="19800000">
            <a:off x="569263" y="3080218"/>
            <a:ext cx="279174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Pr</a:t>
            </a:r>
            <a:r>
              <a:rPr sz="850" spc="10" dirty="0">
                <a:solidFill>
                  <a:srgbClr val="45555F"/>
                </a:solidFill>
                <a:latin typeface="MyriadPro-Cond"/>
                <a:cs typeface="MyriadPro-Cond"/>
              </a:rPr>
              <a:t>o</a:t>
            </a: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je</a:t>
            </a:r>
            <a:r>
              <a:rPr sz="850" spc="35" dirty="0">
                <a:solidFill>
                  <a:srgbClr val="45555F"/>
                </a:solidFill>
                <a:latin typeface="MyriadPro-Cond"/>
                <a:cs typeface="MyriadPro-Cond"/>
              </a:rPr>
              <a:t>k</a:t>
            </a:r>
            <a:r>
              <a:rPr sz="850" spc="5" dirty="0">
                <a:solidFill>
                  <a:srgbClr val="45555F"/>
                </a:solidFill>
                <a:latin typeface="MyriadPro-Cond"/>
                <a:cs typeface="MyriadPro-Cond"/>
              </a:rPr>
              <a:t>t</a:t>
            </a:r>
            <a:endParaRPr sz="850">
              <a:latin typeface="MyriadPro-Cond"/>
              <a:cs typeface="MyriadPro-Cond"/>
            </a:endParaRPr>
          </a:p>
        </p:txBody>
      </p:sp>
      <p:sp>
        <p:nvSpPr>
          <p:cNvPr id="32" name="object 32"/>
          <p:cNvSpPr txBox="1"/>
          <p:nvPr/>
        </p:nvSpPr>
        <p:spPr>
          <a:xfrm rot="19800000">
            <a:off x="838143" y="3145713"/>
            <a:ext cx="279174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Pr</a:t>
            </a:r>
            <a:r>
              <a:rPr sz="850" spc="10" dirty="0">
                <a:solidFill>
                  <a:srgbClr val="45555F"/>
                </a:solidFill>
                <a:latin typeface="MyriadPro-Cond"/>
                <a:cs typeface="MyriadPro-Cond"/>
              </a:rPr>
              <a:t>o</a:t>
            </a: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je</a:t>
            </a:r>
            <a:r>
              <a:rPr sz="850" spc="35" dirty="0">
                <a:solidFill>
                  <a:srgbClr val="45555F"/>
                </a:solidFill>
                <a:latin typeface="MyriadPro-Cond"/>
                <a:cs typeface="MyriadPro-Cond"/>
              </a:rPr>
              <a:t>k</a:t>
            </a:r>
            <a:r>
              <a:rPr sz="850" spc="5" dirty="0">
                <a:solidFill>
                  <a:srgbClr val="45555F"/>
                </a:solidFill>
                <a:latin typeface="MyriadPro-Cond"/>
                <a:cs typeface="MyriadPro-Cond"/>
              </a:rPr>
              <a:t>t</a:t>
            </a:r>
            <a:endParaRPr sz="850">
              <a:latin typeface="MyriadPro-Cond"/>
              <a:cs typeface="MyriadPro-Con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-2" y="1573275"/>
            <a:ext cx="1611630" cy="1075690"/>
          </a:xfrm>
          <a:custGeom>
            <a:avLst/>
            <a:gdLst/>
            <a:ahLst/>
            <a:cxnLst/>
            <a:rect l="l" t="t" r="r" b="b"/>
            <a:pathLst>
              <a:path w="1611630" h="1075689">
                <a:moveTo>
                  <a:pt x="1424520" y="0"/>
                </a:moveTo>
                <a:lnTo>
                  <a:pt x="1449692" y="43192"/>
                </a:lnTo>
                <a:lnTo>
                  <a:pt x="0" y="880173"/>
                </a:lnTo>
                <a:lnTo>
                  <a:pt x="0" y="1075118"/>
                </a:lnTo>
                <a:lnTo>
                  <a:pt x="1534109" y="189407"/>
                </a:lnTo>
                <a:lnTo>
                  <a:pt x="1558658" y="232308"/>
                </a:lnTo>
                <a:lnTo>
                  <a:pt x="1611553" y="46901"/>
                </a:lnTo>
                <a:lnTo>
                  <a:pt x="1424520" y="0"/>
                </a:lnTo>
                <a:close/>
              </a:path>
            </a:pathLst>
          </a:custGeom>
          <a:solidFill>
            <a:srgbClr val="E0F2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 rot="19800000">
            <a:off x="558560" y="1951321"/>
            <a:ext cx="768453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spc="20" dirty="0">
                <a:solidFill>
                  <a:srgbClr val="45555F"/>
                </a:solidFill>
                <a:latin typeface="MyriadPro-Cond"/>
                <a:cs typeface="MyriadPro-Cond"/>
              </a:rPr>
              <a:t>Marknad och</a:t>
            </a:r>
            <a:r>
              <a:rPr sz="850" spc="-90" dirty="0">
                <a:solidFill>
                  <a:srgbClr val="45555F"/>
                </a:solidFill>
                <a:latin typeface="MyriadPro-Cond"/>
                <a:cs typeface="MyriadPro-Cond"/>
              </a:rPr>
              <a:t> </a:t>
            </a:r>
            <a:r>
              <a:rPr sz="850" spc="20" dirty="0">
                <a:solidFill>
                  <a:srgbClr val="45555F"/>
                </a:solidFill>
                <a:latin typeface="MyriadPro-Cond"/>
                <a:cs typeface="MyriadPro-Cond"/>
              </a:rPr>
              <a:t>produkt</a:t>
            </a:r>
            <a:endParaRPr sz="850">
              <a:latin typeface="MyriadPro-Cond"/>
              <a:cs typeface="MyriadPro-Cond"/>
            </a:endParaRPr>
          </a:p>
        </p:txBody>
      </p:sp>
      <p:sp>
        <p:nvSpPr>
          <p:cNvPr id="35" name="object 35"/>
          <p:cNvSpPr txBox="1"/>
          <p:nvPr/>
        </p:nvSpPr>
        <p:spPr>
          <a:xfrm rot="19800000">
            <a:off x="632781" y="2267657"/>
            <a:ext cx="279174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0"/>
              </a:lnSpc>
            </a:pP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Pr</a:t>
            </a:r>
            <a:r>
              <a:rPr sz="850" spc="10" dirty="0">
                <a:solidFill>
                  <a:srgbClr val="45555F"/>
                </a:solidFill>
                <a:latin typeface="MyriadPro-Cond"/>
                <a:cs typeface="MyriadPro-Cond"/>
              </a:rPr>
              <a:t>o</a:t>
            </a:r>
            <a:r>
              <a:rPr sz="850" spc="15" dirty="0">
                <a:solidFill>
                  <a:srgbClr val="45555F"/>
                </a:solidFill>
                <a:latin typeface="MyriadPro-Cond"/>
                <a:cs typeface="MyriadPro-Cond"/>
              </a:rPr>
              <a:t>je</a:t>
            </a:r>
            <a:r>
              <a:rPr sz="850" spc="35" dirty="0">
                <a:solidFill>
                  <a:srgbClr val="45555F"/>
                </a:solidFill>
                <a:latin typeface="MyriadPro-Cond"/>
                <a:cs typeface="MyriadPro-Cond"/>
              </a:rPr>
              <a:t>k</a:t>
            </a:r>
            <a:r>
              <a:rPr sz="850" spc="5" dirty="0">
                <a:solidFill>
                  <a:srgbClr val="45555F"/>
                </a:solidFill>
                <a:latin typeface="MyriadPro-Cond"/>
                <a:cs typeface="MyriadPro-Cond"/>
              </a:rPr>
              <a:t>t</a:t>
            </a:r>
            <a:endParaRPr sz="850">
              <a:latin typeface="MyriadPro-Cond"/>
              <a:cs typeface="MyriadPro-C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3199" y="591600"/>
          <a:ext cx="4098290" cy="2388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5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940">
                <a:tc grid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MyriadPro-Semibold"/>
                          <a:cs typeface="MyriadPro-Semibold"/>
                        </a:rPr>
                        <a:t>Beslutspunkt</a:t>
                      </a:r>
                      <a:endParaRPr sz="800">
                        <a:latin typeface="MyriadPro-Semibold"/>
                        <a:cs typeface="MyriadPro-Semibold"/>
                      </a:endParaRPr>
                    </a:p>
                  </a:txBody>
                  <a:tcPr marL="0" marR="0" marT="43180" marB="0">
                    <a:lnL w="6350">
                      <a:solidFill>
                        <a:srgbClr val="45555F"/>
                      </a:solidFill>
                      <a:prstDash val="solid"/>
                    </a:lnL>
                    <a:lnR w="6350">
                      <a:solidFill>
                        <a:srgbClr val="45555F"/>
                      </a:solidFill>
                      <a:prstDash val="solid"/>
                    </a:lnR>
                    <a:lnT w="6350">
                      <a:solidFill>
                        <a:srgbClr val="45555F"/>
                      </a:solidFill>
                      <a:prstDash val="solid"/>
                    </a:lnT>
                    <a:lnB w="6350">
                      <a:solidFill>
                        <a:srgbClr val="45555F"/>
                      </a:solidFill>
                      <a:prstDash val="solid"/>
                    </a:lnB>
                    <a:solidFill>
                      <a:srgbClr val="E8EEA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5" dirty="0">
                          <a:latin typeface="MyriadPro-Semibold"/>
                          <a:cs typeface="MyriadPro-Semibold"/>
                        </a:rPr>
                        <a:t>Beskrivning</a:t>
                      </a:r>
                      <a:endParaRPr sz="800">
                        <a:latin typeface="MyriadPro-Semibold"/>
                        <a:cs typeface="MyriadPro-Semibold"/>
                      </a:endParaRPr>
                    </a:p>
                  </a:txBody>
                  <a:tcPr marL="0" marR="0" marT="43180" marB="0">
                    <a:lnL w="6350">
                      <a:solidFill>
                        <a:srgbClr val="45555F"/>
                      </a:solidFill>
                      <a:prstDash val="solid"/>
                    </a:lnL>
                    <a:lnR w="6350">
                      <a:solidFill>
                        <a:srgbClr val="45555F"/>
                      </a:solidFill>
                      <a:prstDash val="solid"/>
                    </a:lnR>
                    <a:lnT w="6350">
                      <a:solidFill>
                        <a:srgbClr val="45555F"/>
                      </a:solidFill>
                      <a:prstDash val="solid"/>
                    </a:lnT>
                    <a:lnB w="6350">
                      <a:solidFill>
                        <a:srgbClr val="45555F"/>
                      </a:solidFill>
                      <a:prstDash val="solid"/>
                    </a:lnB>
                    <a:solidFill>
                      <a:srgbClr val="CED6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800" dirty="0">
                          <a:latin typeface="Myriad Pro"/>
                          <a:cs typeface="Myriad Pro"/>
                        </a:rPr>
                        <a:t>BP</a:t>
                      </a:r>
                      <a:r>
                        <a:rPr sz="800" spc="-35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dirty="0">
                          <a:latin typeface="Myriad Pro"/>
                          <a:cs typeface="Myriad Pro"/>
                        </a:rPr>
                        <a:t>1</a:t>
                      </a:r>
                      <a:endParaRPr sz="800">
                        <a:latin typeface="Myriad Pro"/>
                        <a:cs typeface="Myriad Pro"/>
                      </a:endParaRPr>
                    </a:p>
                  </a:txBody>
                  <a:tcPr marL="0" marR="0" marT="6350" marB="0">
                    <a:lnL w="6350">
                      <a:solidFill>
                        <a:srgbClr val="45555F"/>
                      </a:solidFill>
                      <a:prstDash val="solid"/>
                    </a:lnL>
                    <a:lnR w="6350">
                      <a:solidFill>
                        <a:srgbClr val="45555F"/>
                      </a:solidFill>
                      <a:prstDash val="solid"/>
                    </a:lnR>
                    <a:lnT w="6350">
                      <a:solidFill>
                        <a:srgbClr val="45555F"/>
                      </a:solidFill>
                      <a:prstDash val="solid"/>
                    </a:lnT>
                    <a:lnB w="6350">
                      <a:solidFill>
                        <a:srgbClr val="45555F"/>
                      </a:solidFill>
                      <a:prstDash val="solid"/>
                    </a:lnB>
                    <a:solidFill>
                      <a:srgbClr val="F7F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800" dirty="0">
                          <a:latin typeface="Myriad Pro"/>
                          <a:cs typeface="Myriad Pro"/>
                        </a:rPr>
                        <a:t>Initiera</a:t>
                      </a:r>
                      <a:r>
                        <a:rPr sz="800" spc="-5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spc="5" dirty="0">
                          <a:latin typeface="Myriad Pro"/>
                          <a:cs typeface="Myriad Pro"/>
                        </a:rPr>
                        <a:t>projektet</a:t>
                      </a:r>
                      <a:endParaRPr sz="800">
                        <a:latin typeface="Myriad Pro"/>
                        <a:cs typeface="Myriad Pro"/>
                      </a:endParaRPr>
                    </a:p>
                  </a:txBody>
                  <a:tcPr marL="0" marR="0" marT="6350" marB="0">
                    <a:lnL w="6350">
                      <a:solidFill>
                        <a:srgbClr val="45555F"/>
                      </a:solidFill>
                      <a:prstDash val="solid"/>
                    </a:lnL>
                    <a:lnR w="6350">
                      <a:solidFill>
                        <a:srgbClr val="45555F"/>
                      </a:solidFill>
                      <a:prstDash val="solid"/>
                    </a:lnR>
                    <a:lnT w="6350">
                      <a:solidFill>
                        <a:srgbClr val="45555F"/>
                      </a:solidFill>
                      <a:prstDash val="solid"/>
                    </a:lnT>
                    <a:lnB w="6350">
                      <a:solidFill>
                        <a:srgbClr val="45555F"/>
                      </a:solidFill>
                      <a:prstDash val="solid"/>
                    </a:lnB>
                    <a:solidFill>
                      <a:srgbClr val="F7FAE8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dirty="0">
                          <a:latin typeface="Myriad Pro"/>
                          <a:cs typeface="Myriad Pro"/>
                        </a:rPr>
                        <a:t>Definiera</a:t>
                      </a:r>
                      <a:r>
                        <a:rPr sz="800" spc="-5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spc="5" dirty="0">
                          <a:latin typeface="Myriad Pro"/>
                          <a:cs typeface="Myriad Pro"/>
                        </a:rPr>
                        <a:t>uppdraget</a:t>
                      </a:r>
                      <a:endParaRPr sz="800">
                        <a:latin typeface="Myriad Pro"/>
                        <a:cs typeface="Myriad Pro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5" dirty="0">
                          <a:latin typeface="Myriad Pro"/>
                          <a:cs typeface="Myriad Pro"/>
                        </a:rPr>
                        <a:t>Bestäm </a:t>
                      </a:r>
                      <a:r>
                        <a:rPr sz="800" dirty="0">
                          <a:latin typeface="Myriad Pro"/>
                          <a:cs typeface="Myriad Pro"/>
                        </a:rPr>
                        <a:t>ramar för </a:t>
                      </a:r>
                      <a:r>
                        <a:rPr sz="800" spc="5" dirty="0">
                          <a:latin typeface="Myriad Pro"/>
                          <a:cs typeface="Myriad Pro"/>
                        </a:rPr>
                        <a:t>projektet </a:t>
                      </a:r>
                      <a:r>
                        <a:rPr sz="800" dirty="0">
                          <a:latin typeface="Myriad Pro"/>
                          <a:cs typeface="Myriad Pro"/>
                        </a:rPr>
                        <a:t>och</a:t>
                      </a:r>
                      <a:r>
                        <a:rPr sz="800" spc="-20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spc="5" dirty="0">
                          <a:latin typeface="Myriad Pro"/>
                          <a:cs typeface="Myriad Pro"/>
                        </a:rPr>
                        <a:t>förstudien</a:t>
                      </a:r>
                      <a:endParaRPr sz="800">
                        <a:latin typeface="Myriad Pro"/>
                        <a:cs typeface="Myriad Pro"/>
                      </a:endParaRPr>
                    </a:p>
                  </a:txBody>
                  <a:tcPr marL="0" marR="0" marT="39369" marB="0">
                    <a:lnL w="6350">
                      <a:solidFill>
                        <a:srgbClr val="45555F"/>
                      </a:solidFill>
                      <a:prstDash val="solid"/>
                    </a:lnL>
                    <a:lnR w="6350">
                      <a:solidFill>
                        <a:srgbClr val="45555F"/>
                      </a:solidFill>
                      <a:prstDash val="solid"/>
                    </a:lnR>
                    <a:lnT w="6350">
                      <a:solidFill>
                        <a:srgbClr val="45555F"/>
                      </a:solidFill>
                      <a:prstDash val="solid"/>
                    </a:lnT>
                    <a:lnB w="6350">
                      <a:solidFill>
                        <a:srgbClr val="45555F"/>
                      </a:solidFill>
                      <a:prstDash val="solid"/>
                    </a:lnB>
                    <a:solidFill>
                      <a:srgbClr val="EF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Myriad Pro"/>
                          <a:cs typeface="Myriad Pro"/>
                        </a:rPr>
                        <a:t>BP</a:t>
                      </a:r>
                      <a:r>
                        <a:rPr sz="800" spc="-35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dirty="0">
                          <a:latin typeface="Myriad Pro"/>
                          <a:cs typeface="Myriad Pro"/>
                        </a:rPr>
                        <a:t>2</a:t>
                      </a:r>
                      <a:endParaRPr sz="800">
                        <a:latin typeface="Myriad Pro"/>
                        <a:cs typeface="Myriad Pro"/>
                      </a:endParaRPr>
                    </a:p>
                  </a:txBody>
                  <a:tcPr marL="0" marR="0" marT="6350" marB="0">
                    <a:lnL w="6350">
                      <a:solidFill>
                        <a:srgbClr val="45555F"/>
                      </a:solidFill>
                      <a:prstDash val="solid"/>
                    </a:lnL>
                    <a:lnR w="6350">
                      <a:solidFill>
                        <a:srgbClr val="45555F"/>
                      </a:solidFill>
                      <a:prstDash val="solid"/>
                    </a:lnR>
                    <a:lnT w="6350">
                      <a:solidFill>
                        <a:srgbClr val="45555F"/>
                      </a:solidFill>
                      <a:prstDash val="solid"/>
                    </a:lnT>
                    <a:lnB w="6350">
                      <a:solidFill>
                        <a:srgbClr val="45555F"/>
                      </a:solidFill>
                      <a:prstDash val="solid"/>
                    </a:lnB>
                    <a:solidFill>
                      <a:srgbClr val="F7F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00" spc="5" dirty="0">
                          <a:latin typeface="Myriad Pro"/>
                          <a:cs typeface="Myriad Pro"/>
                        </a:rPr>
                        <a:t>Inled</a:t>
                      </a:r>
                      <a:r>
                        <a:rPr sz="800" spc="-10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spc="5" dirty="0">
                          <a:latin typeface="Myriad Pro"/>
                          <a:cs typeface="Myriad Pro"/>
                        </a:rPr>
                        <a:t>planeringen</a:t>
                      </a:r>
                      <a:endParaRPr sz="800">
                        <a:latin typeface="Myriad Pro"/>
                        <a:cs typeface="Myriad Pro"/>
                      </a:endParaRPr>
                    </a:p>
                  </a:txBody>
                  <a:tcPr marL="0" marR="0" marT="6350" marB="0">
                    <a:lnL w="6350">
                      <a:solidFill>
                        <a:srgbClr val="45555F"/>
                      </a:solidFill>
                      <a:prstDash val="solid"/>
                    </a:lnL>
                    <a:lnR w="6350">
                      <a:solidFill>
                        <a:srgbClr val="45555F"/>
                      </a:solidFill>
                      <a:prstDash val="solid"/>
                    </a:lnR>
                    <a:lnT w="6350">
                      <a:solidFill>
                        <a:srgbClr val="45555F"/>
                      </a:solidFill>
                      <a:prstDash val="solid"/>
                    </a:lnT>
                    <a:lnB w="6350">
                      <a:solidFill>
                        <a:srgbClr val="45555F"/>
                      </a:solidFill>
                      <a:prstDash val="solid"/>
                    </a:lnB>
                    <a:solidFill>
                      <a:srgbClr val="F7FAE8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800" spc="5" dirty="0">
                          <a:latin typeface="Myriad Pro"/>
                          <a:cs typeface="Myriad Pro"/>
                        </a:rPr>
                        <a:t>Godkänn</a:t>
                      </a:r>
                      <a:r>
                        <a:rPr sz="800" spc="-5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dirty="0">
                          <a:latin typeface="Myriad Pro"/>
                          <a:cs typeface="Myriad Pro"/>
                        </a:rPr>
                        <a:t>förstudien</a:t>
                      </a:r>
                      <a:endParaRPr sz="800">
                        <a:latin typeface="Myriad Pro"/>
                        <a:cs typeface="Myriad Pro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5" dirty="0">
                          <a:latin typeface="Myriad Pro"/>
                          <a:cs typeface="Myriad Pro"/>
                        </a:rPr>
                        <a:t>Bestäm </a:t>
                      </a:r>
                      <a:r>
                        <a:rPr sz="800" dirty="0">
                          <a:latin typeface="Myriad Pro"/>
                          <a:cs typeface="Myriad Pro"/>
                        </a:rPr>
                        <a:t>ramar för</a:t>
                      </a:r>
                      <a:r>
                        <a:rPr sz="800" spc="-10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dirty="0">
                          <a:latin typeface="Myriad Pro"/>
                          <a:cs typeface="Myriad Pro"/>
                        </a:rPr>
                        <a:t>planeringen</a:t>
                      </a:r>
                      <a:endParaRPr sz="800">
                        <a:latin typeface="Myriad Pro"/>
                        <a:cs typeface="Myriad Pro"/>
                      </a:endParaRPr>
                    </a:p>
                  </a:txBody>
                  <a:tcPr marL="0" marR="0" marT="39369" marB="0">
                    <a:lnL w="6350">
                      <a:solidFill>
                        <a:srgbClr val="45555F"/>
                      </a:solidFill>
                      <a:prstDash val="solid"/>
                    </a:lnL>
                    <a:lnR w="6350">
                      <a:solidFill>
                        <a:srgbClr val="45555F"/>
                      </a:solidFill>
                      <a:prstDash val="solid"/>
                    </a:lnR>
                    <a:lnT w="6350">
                      <a:solidFill>
                        <a:srgbClr val="45555F"/>
                      </a:solidFill>
                      <a:prstDash val="solid"/>
                    </a:lnT>
                    <a:lnB w="6350">
                      <a:solidFill>
                        <a:srgbClr val="45555F"/>
                      </a:solidFill>
                      <a:prstDash val="solid"/>
                    </a:lnB>
                    <a:solidFill>
                      <a:srgbClr val="EF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800" dirty="0">
                          <a:latin typeface="Myriad Pro"/>
                          <a:cs typeface="Myriad Pro"/>
                        </a:rPr>
                        <a:t>BP</a:t>
                      </a:r>
                      <a:r>
                        <a:rPr sz="800" spc="-35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dirty="0">
                          <a:latin typeface="Myriad Pro"/>
                          <a:cs typeface="Myriad Pro"/>
                        </a:rPr>
                        <a:t>3</a:t>
                      </a:r>
                      <a:endParaRPr sz="800">
                        <a:latin typeface="Myriad Pro"/>
                        <a:cs typeface="Myriad Pro"/>
                      </a:endParaRPr>
                    </a:p>
                  </a:txBody>
                  <a:tcPr marL="0" marR="0" marT="6985" marB="0">
                    <a:lnL w="6350">
                      <a:solidFill>
                        <a:srgbClr val="45555F"/>
                      </a:solidFill>
                      <a:prstDash val="solid"/>
                    </a:lnL>
                    <a:lnR w="6350">
                      <a:solidFill>
                        <a:srgbClr val="45555F"/>
                      </a:solidFill>
                      <a:prstDash val="solid"/>
                    </a:lnR>
                    <a:lnT w="6350">
                      <a:solidFill>
                        <a:srgbClr val="45555F"/>
                      </a:solidFill>
                      <a:prstDash val="solid"/>
                    </a:lnT>
                    <a:lnB w="6350">
                      <a:solidFill>
                        <a:srgbClr val="45555F"/>
                      </a:solidFill>
                      <a:prstDash val="solid"/>
                    </a:lnB>
                    <a:solidFill>
                      <a:srgbClr val="F7F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Myriad Pro"/>
                          <a:cs typeface="Myriad Pro"/>
                        </a:rPr>
                        <a:t>Starta</a:t>
                      </a:r>
                      <a:r>
                        <a:rPr sz="800" spc="-5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dirty="0">
                          <a:latin typeface="Myriad Pro"/>
                          <a:cs typeface="Myriad Pro"/>
                        </a:rPr>
                        <a:t>genomförandet</a:t>
                      </a:r>
                      <a:endParaRPr sz="800">
                        <a:latin typeface="Myriad Pro"/>
                        <a:cs typeface="Myriad Pro"/>
                      </a:endParaRPr>
                    </a:p>
                  </a:txBody>
                  <a:tcPr marL="0" marR="0" marT="6985" marB="0">
                    <a:lnL w="6350">
                      <a:solidFill>
                        <a:srgbClr val="45555F"/>
                      </a:solidFill>
                      <a:prstDash val="solid"/>
                    </a:lnL>
                    <a:lnR w="6350">
                      <a:solidFill>
                        <a:srgbClr val="45555F"/>
                      </a:solidFill>
                      <a:prstDash val="solid"/>
                    </a:lnR>
                    <a:lnT w="6350">
                      <a:solidFill>
                        <a:srgbClr val="45555F"/>
                      </a:solidFill>
                      <a:prstDash val="solid"/>
                    </a:lnT>
                    <a:lnB w="6350">
                      <a:solidFill>
                        <a:srgbClr val="45555F"/>
                      </a:solidFill>
                      <a:prstDash val="solid"/>
                    </a:lnB>
                    <a:solidFill>
                      <a:srgbClr val="F7FAE8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spc="5" dirty="0">
                          <a:latin typeface="Myriad Pro"/>
                          <a:cs typeface="Myriad Pro"/>
                        </a:rPr>
                        <a:t>Godkänn</a:t>
                      </a:r>
                      <a:r>
                        <a:rPr sz="800" spc="-5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spc="5" dirty="0">
                          <a:latin typeface="Myriad Pro"/>
                          <a:cs typeface="Myriad Pro"/>
                        </a:rPr>
                        <a:t>projektplanen</a:t>
                      </a:r>
                      <a:endParaRPr sz="800">
                        <a:latin typeface="Myriad Pro"/>
                        <a:cs typeface="Myriad Pro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5" dirty="0">
                          <a:latin typeface="Myriad Pro"/>
                          <a:cs typeface="Myriad Pro"/>
                        </a:rPr>
                        <a:t>Ge klartecken att </a:t>
                      </a:r>
                      <a:r>
                        <a:rPr sz="800" spc="10" dirty="0">
                          <a:latin typeface="Myriad Pro"/>
                          <a:cs typeface="Myriad Pro"/>
                        </a:rPr>
                        <a:t>starta</a:t>
                      </a:r>
                      <a:r>
                        <a:rPr sz="800" spc="-25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spc="5" dirty="0">
                          <a:latin typeface="Myriad Pro"/>
                          <a:cs typeface="Myriad Pro"/>
                        </a:rPr>
                        <a:t>projektet</a:t>
                      </a:r>
                      <a:endParaRPr sz="800">
                        <a:latin typeface="Myriad Pro"/>
                        <a:cs typeface="Myriad Pro"/>
                      </a:endParaRPr>
                    </a:p>
                  </a:txBody>
                  <a:tcPr marL="0" marR="0" marT="39370" marB="0">
                    <a:lnL w="6350">
                      <a:solidFill>
                        <a:srgbClr val="45555F"/>
                      </a:solidFill>
                      <a:prstDash val="solid"/>
                    </a:lnL>
                    <a:lnR w="6350">
                      <a:solidFill>
                        <a:srgbClr val="45555F"/>
                      </a:solidFill>
                      <a:prstDash val="solid"/>
                    </a:lnR>
                    <a:lnT w="6350">
                      <a:solidFill>
                        <a:srgbClr val="45555F"/>
                      </a:solidFill>
                      <a:prstDash val="solid"/>
                    </a:lnT>
                    <a:lnB w="6350">
                      <a:solidFill>
                        <a:srgbClr val="45555F"/>
                      </a:solidFill>
                      <a:prstDash val="solid"/>
                    </a:lnB>
                    <a:solidFill>
                      <a:srgbClr val="EF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800" dirty="0">
                          <a:latin typeface="Myriad Pro"/>
                          <a:cs typeface="Myriad Pro"/>
                        </a:rPr>
                        <a:t>BP</a:t>
                      </a:r>
                      <a:r>
                        <a:rPr sz="800" spc="-35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dirty="0">
                          <a:latin typeface="Myriad Pro"/>
                          <a:cs typeface="Myriad Pro"/>
                        </a:rPr>
                        <a:t>4</a:t>
                      </a:r>
                    </a:p>
                  </a:txBody>
                  <a:tcPr marL="0" marR="0" marT="6985" marB="0">
                    <a:lnL w="6350">
                      <a:solidFill>
                        <a:srgbClr val="45555F"/>
                      </a:solidFill>
                      <a:prstDash val="solid"/>
                    </a:lnL>
                    <a:lnR w="6350">
                      <a:solidFill>
                        <a:srgbClr val="45555F"/>
                      </a:solidFill>
                      <a:prstDash val="solid"/>
                    </a:lnR>
                    <a:lnT w="6350">
                      <a:solidFill>
                        <a:srgbClr val="45555F"/>
                      </a:solidFill>
                      <a:prstDash val="solid"/>
                    </a:lnT>
                    <a:lnB w="6350">
                      <a:solidFill>
                        <a:srgbClr val="45555F"/>
                      </a:solidFill>
                      <a:prstDash val="solid"/>
                    </a:lnB>
                    <a:solidFill>
                      <a:srgbClr val="F7F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800" dirty="0">
                          <a:latin typeface="Myriad Pro"/>
                          <a:cs typeface="Myriad Pro"/>
                        </a:rPr>
                        <a:t>Avstämning</a:t>
                      </a:r>
                      <a:endParaRPr sz="800">
                        <a:latin typeface="Myriad Pro"/>
                        <a:cs typeface="Myriad Pro"/>
                      </a:endParaRPr>
                    </a:p>
                  </a:txBody>
                  <a:tcPr marL="0" marR="0" marT="6985" marB="0">
                    <a:lnL w="6350">
                      <a:solidFill>
                        <a:srgbClr val="45555F"/>
                      </a:solidFill>
                      <a:prstDash val="solid"/>
                    </a:lnL>
                    <a:lnR w="6350">
                      <a:solidFill>
                        <a:srgbClr val="45555F"/>
                      </a:solidFill>
                      <a:prstDash val="solid"/>
                    </a:lnR>
                    <a:lnT w="6350">
                      <a:solidFill>
                        <a:srgbClr val="45555F"/>
                      </a:solidFill>
                      <a:prstDash val="solid"/>
                    </a:lnT>
                    <a:lnB w="6350">
                      <a:solidFill>
                        <a:srgbClr val="45555F"/>
                      </a:solidFill>
                      <a:prstDash val="solid"/>
                    </a:lnB>
                    <a:solidFill>
                      <a:srgbClr val="F7FAE8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309880">
                        <a:lnSpc>
                          <a:spcPct val="114599"/>
                        </a:lnSpc>
                        <a:spcBef>
                          <a:spcPts val="170"/>
                        </a:spcBef>
                      </a:pPr>
                      <a:r>
                        <a:rPr sz="800" spc="5" dirty="0">
                          <a:latin typeface="Myriad Pro"/>
                          <a:cs typeface="Myriad Pro"/>
                        </a:rPr>
                        <a:t>Godkänn </a:t>
                      </a:r>
                      <a:r>
                        <a:rPr sz="800" dirty="0">
                          <a:latin typeface="Myriad Pro"/>
                          <a:cs typeface="Myriad Pro"/>
                        </a:rPr>
                        <a:t>delresultat, besluta om större förändring  </a:t>
                      </a:r>
                      <a:r>
                        <a:rPr sz="800" spc="-5" dirty="0">
                          <a:latin typeface="Myriad Pro"/>
                          <a:cs typeface="Myriad Pro"/>
                        </a:rPr>
                        <a:t>(Ej </a:t>
                      </a:r>
                      <a:r>
                        <a:rPr sz="800" dirty="0">
                          <a:latin typeface="Myriad Pro"/>
                          <a:cs typeface="Myriad Pro"/>
                        </a:rPr>
                        <a:t>obligatorisk </a:t>
                      </a:r>
                      <a:r>
                        <a:rPr sz="800" spc="5" dirty="0">
                          <a:latin typeface="Myriad Pro"/>
                          <a:cs typeface="Myriad Pro"/>
                        </a:rPr>
                        <a:t>beslutspunkt)</a:t>
                      </a:r>
                      <a:endParaRPr sz="800">
                        <a:latin typeface="Myriad Pro"/>
                        <a:cs typeface="Myriad Pro"/>
                      </a:endParaRPr>
                    </a:p>
                  </a:txBody>
                  <a:tcPr marL="0" marR="0" marT="21590" marB="0">
                    <a:lnL w="6350">
                      <a:solidFill>
                        <a:srgbClr val="45555F"/>
                      </a:solidFill>
                      <a:prstDash val="solid"/>
                    </a:lnL>
                    <a:lnR w="6350">
                      <a:solidFill>
                        <a:srgbClr val="45555F"/>
                      </a:solidFill>
                      <a:prstDash val="solid"/>
                    </a:lnR>
                    <a:lnT w="6350">
                      <a:solidFill>
                        <a:srgbClr val="45555F"/>
                      </a:solidFill>
                      <a:prstDash val="solid"/>
                    </a:lnT>
                    <a:lnB w="6350">
                      <a:solidFill>
                        <a:srgbClr val="45555F"/>
                      </a:solidFill>
                      <a:prstDash val="solid"/>
                    </a:lnB>
                    <a:solidFill>
                      <a:srgbClr val="EF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800" dirty="0">
                          <a:latin typeface="Myriad Pro"/>
                          <a:cs typeface="Myriad Pro"/>
                        </a:rPr>
                        <a:t>BP</a:t>
                      </a:r>
                      <a:r>
                        <a:rPr sz="800" spc="-35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dirty="0">
                          <a:latin typeface="Myriad Pro"/>
                          <a:cs typeface="Myriad Pro"/>
                        </a:rPr>
                        <a:t>5</a:t>
                      </a:r>
                      <a:endParaRPr sz="800">
                        <a:latin typeface="Myriad Pro"/>
                        <a:cs typeface="Myriad Pro"/>
                      </a:endParaRPr>
                    </a:p>
                  </a:txBody>
                  <a:tcPr marL="0" marR="0" marT="6985" marB="0">
                    <a:lnL w="6350">
                      <a:solidFill>
                        <a:srgbClr val="45555F"/>
                      </a:solidFill>
                      <a:prstDash val="solid"/>
                    </a:lnL>
                    <a:lnR w="6350">
                      <a:solidFill>
                        <a:srgbClr val="45555F"/>
                      </a:solidFill>
                      <a:prstDash val="solid"/>
                    </a:lnR>
                    <a:lnT w="6350">
                      <a:solidFill>
                        <a:srgbClr val="45555F"/>
                      </a:solidFill>
                      <a:prstDash val="solid"/>
                    </a:lnT>
                    <a:lnB w="6350">
                      <a:solidFill>
                        <a:srgbClr val="45555F"/>
                      </a:solidFill>
                      <a:prstDash val="solid"/>
                    </a:lnB>
                    <a:solidFill>
                      <a:srgbClr val="F7F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800" spc="5" dirty="0">
                          <a:latin typeface="Myriad Pro"/>
                          <a:cs typeface="Myriad Pro"/>
                        </a:rPr>
                        <a:t>Godkänn</a:t>
                      </a:r>
                      <a:r>
                        <a:rPr sz="800" spc="-15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dirty="0">
                          <a:latin typeface="Myriad Pro"/>
                          <a:cs typeface="Myriad Pro"/>
                        </a:rPr>
                        <a:t>överlämning</a:t>
                      </a:r>
                      <a:endParaRPr sz="800">
                        <a:latin typeface="Myriad Pro"/>
                        <a:cs typeface="Myriad Pro"/>
                      </a:endParaRPr>
                    </a:p>
                  </a:txBody>
                  <a:tcPr marL="0" marR="0" marT="6985" marB="0">
                    <a:lnL w="6350">
                      <a:solidFill>
                        <a:srgbClr val="45555F"/>
                      </a:solidFill>
                      <a:prstDash val="solid"/>
                    </a:lnL>
                    <a:lnR w="6350">
                      <a:solidFill>
                        <a:srgbClr val="45555F"/>
                      </a:solidFill>
                      <a:prstDash val="solid"/>
                    </a:lnR>
                    <a:lnT w="6350">
                      <a:solidFill>
                        <a:srgbClr val="45555F"/>
                      </a:solidFill>
                      <a:prstDash val="solid"/>
                    </a:lnT>
                    <a:lnB w="6350">
                      <a:solidFill>
                        <a:srgbClr val="45555F"/>
                      </a:solidFill>
                      <a:prstDash val="solid"/>
                    </a:lnB>
                    <a:solidFill>
                      <a:srgbClr val="F7FAE8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spc="5" dirty="0">
                          <a:latin typeface="Myriad Pro"/>
                          <a:cs typeface="Myriad Pro"/>
                        </a:rPr>
                        <a:t>Godkänn</a:t>
                      </a:r>
                      <a:r>
                        <a:rPr sz="800" spc="-5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dirty="0">
                          <a:latin typeface="Myriad Pro"/>
                          <a:cs typeface="Myriad Pro"/>
                        </a:rPr>
                        <a:t>leveransen</a:t>
                      </a:r>
                      <a:endParaRPr sz="800">
                        <a:latin typeface="Myriad Pro"/>
                        <a:cs typeface="Myriad Pro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spc="5" dirty="0">
                          <a:latin typeface="Myriad Pro"/>
                          <a:cs typeface="Myriad Pro"/>
                        </a:rPr>
                        <a:t>Inled</a:t>
                      </a:r>
                      <a:r>
                        <a:rPr sz="800" spc="-5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spc="5" dirty="0">
                          <a:latin typeface="Myriad Pro"/>
                          <a:cs typeface="Myriad Pro"/>
                        </a:rPr>
                        <a:t>effekthemtagningen</a:t>
                      </a:r>
                      <a:endParaRPr sz="800">
                        <a:latin typeface="Myriad Pro"/>
                        <a:cs typeface="Myriad Pro"/>
                      </a:endParaRPr>
                    </a:p>
                  </a:txBody>
                  <a:tcPr marL="0" marR="0" marT="39370" marB="0">
                    <a:lnL w="6350">
                      <a:solidFill>
                        <a:srgbClr val="45555F"/>
                      </a:solidFill>
                      <a:prstDash val="solid"/>
                    </a:lnL>
                    <a:lnR w="6350">
                      <a:solidFill>
                        <a:srgbClr val="45555F"/>
                      </a:solidFill>
                      <a:prstDash val="solid"/>
                    </a:lnR>
                    <a:lnT w="6350">
                      <a:solidFill>
                        <a:srgbClr val="45555F"/>
                      </a:solidFill>
                      <a:prstDash val="solid"/>
                    </a:lnT>
                    <a:lnB w="6350">
                      <a:solidFill>
                        <a:srgbClr val="45555F"/>
                      </a:solidFill>
                      <a:prstDash val="solid"/>
                    </a:lnB>
                    <a:solidFill>
                      <a:srgbClr val="EF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9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800" dirty="0">
                          <a:latin typeface="Myriad Pro"/>
                          <a:cs typeface="Myriad Pro"/>
                        </a:rPr>
                        <a:t>BP</a:t>
                      </a:r>
                      <a:r>
                        <a:rPr sz="800" spc="-35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dirty="0">
                          <a:latin typeface="Myriad Pro"/>
                          <a:cs typeface="Myriad Pro"/>
                        </a:rPr>
                        <a:t>6</a:t>
                      </a:r>
                      <a:endParaRPr sz="800">
                        <a:latin typeface="Myriad Pro"/>
                        <a:cs typeface="Myriad Pro"/>
                      </a:endParaRPr>
                    </a:p>
                  </a:txBody>
                  <a:tcPr marL="0" marR="0" marT="6985" marB="0">
                    <a:lnL w="6350">
                      <a:solidFill>
                        <a:srgbClr val="45555F"/>
                      </a:solidFill>
                      <a:prstDash val="solid"/>
                    </a:lnL>
                    <a:lnR w="6350">
                      <a:solidFill>
                        <a:srgbClr val="45555F"/>
                      </a:solidFill>
                      <a:prstDash val="solid"/>
                    </a:lnR>
                    <a:lnT w="6350">
                      <a:solidFill>
                        <a:srgbClr val="45555F"/>
                      </a:solidFill>
                      <a:prstDash val="solid"/>
                    </a:lnT>
                    <a:lnB w="6350">
                      <a:solidFill>
                        <a:srgbClr val="45555F"/>
                      </a:solidFill>
                      <a:prstDash val="solid"/>
                    </a:lnB>
                    <a:solidFill>
                      <a:srgbClr val="F7FA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sz="800" dirty="0">
                          <a:latin typeface="Myriad Pro"/>
                          <a:cs typeface="Myriad Pro"/>
                        </a:rPr>
                        <a:t>Stäng</a:t>
                      </a:r>
                      <a:r>
                        <a:rPr sz="800" spc="-5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spc="5" dirty="0">
                          <a:latin typeface="Myriad Pro"/>
                          <a:cs typeface="Myriad Pro"/>
                        </a:rPr>
                        <a:t>projektet</a:t>
                      </a:r>
                      <a:endParaRPr sz="800">
                        <a:latin typeface="Myriad Pro"/>
                        <a:cs typeface="Myriad Pro"/>
                      </a:endParaRPr>
                    </a:p>
                  </a:txBody>
                  <a:tcPr marL="0" marR="0" marT="6985" marB="0">
                    <a:lnL w="6350">
                      <a:solidFill>
                        <a:srgbClr val="45555F"/>
                      </a:solidFill>
                      <a:prstDash val="solid"/>
                    </a:lnL>
                    <a:lnR w="6350">
                      <a:solidFill>
                        <a:srgbClr val="45555F"/>
                      </a:solidFill>
                      <a:prstDash val="solid"/>
                    </a:lnR>
                    <a:lnT w="6350">
                      <a:solidFill>
                        <a:srgbClr val="45555F"/>
                      </a:solidFill>
                      <a:prstDash val="solid"/>
                    </a:lnT>
                    <a:lnB w="6350">
                      <a:solidFill>
                        <a:srgbClr val="45555F"/>
                      </a:solidFill>
                      <a:prstDash val="solid"/>
                    </a:lnB>
                    <a:solidFill>
                      <a:srgbClr val="F7FAE8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1454785">
                        <a:lnSpc>
                          <a:spcPct val="114599"/>
                        </a:lnSpc>
                        <a:spcBef>
                          <a:spcPts val="170"/>
                        </a:spcBef>
                      </a:pPr>
                      <a:r>
                        <a:rPr sz="800" spc="5" dirty="0">
                          <a:latin typeface="Myriad Pro"/>
                          <a:cs typeface="Myriad Pro"/>
                        </a:rPr>
                        <a:t>Godkänn</a:t>
                      </a:r>
                      <a:r>
                        <a:rPr sz="800" spc="-70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spc="5" dirty="0">
                          <a:latin typeface="Myriad Pro"/>
                          <a:cs typeface="Myriad Pro"/>
                        </a:rPr>
                        <a:t>slutrapporten  </a:t>
                      </a:r>
                      <a:r>
                        <a:rPr sz="800" dirty="0">
                          <a:latin typeface="Myriad Pro"/>
                          <a:cs typeface="Myriad Pro"/>
                        </a:rPr>
                        <a:t>Avsluta</a:t>
                      </a:r>
                      <a:r>
                        <a:rPr sz="800" spc="-10" dirty="0">
                          <a:latin typeface="Myriad Pro"/>
                          <a:cs typeface="Myriad Pro"/>
                        </a:rPr>
                        <a:t> </a:t>
                      </a:r>
                      <a:r>
                        <a:rPr sz="800" spc="5" dirty="0">
                          <a:latin typeface="Myriad Pro"/>
                          <a:cs typeface="Myriad Pro"/>
                        </a:rPr>
                        <a:t>projektet</a:t>
                      </a:r>
                      <a:endParaRPr sz="800" dirty="0">
                        <a:latin typeface="Myriad Pro"/>
                        <a:cs typeface="Myriad Pro"/>
                      </a:endParaRPr>
                    </a:p>
                  </a:txBody>
                  <a:tcPr marL="0" marR="0" marT="21590" marB="0">
                    <a:lnL w="6350">
                      <a:solidFill>
                        <a:srgbClr val="45555F"/>
                      </a:solidFill>
                      <a:prstDash val="solid"/>
                    </a:lnL>
                    <a:lnR w="6350">
                      <a:solidFill>
                        <a:srgbClr val="45555F"/>
                      </a:solidFill>
                      <a:prstDash val="solid"/>
                    </a:lnR>
                    <a:lnT w="6350">
                      <a:solidFill>
                        <a:srgbClr val="45555F"/>
                      </a:solidFill>
                      <a:prstDash val="solid"/>
                    </a:lnT>
                    <a:lnB w="6350">
                      <a:solidFill>
                        <a:srgbClr val="45555F"/>
                      </a:solidFill>
                      <a:prstDash val="solid"/>
                    </a:lnB>
                    <a:solidFill>
                      <a:srgbClr val="EF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81709" y="3052767"/>
            <a:ext cx="22663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455" indent="-72390">
              <a:lnSpc>
                <a:spcPct val="100000"/>
              </a:lnSpc>
              <a:spcBef>
                <a:spcPts val="100"/>
              </a:spcBef>
              <a:buFont typeface="Arial"/>
              <a:buChar char="►"/>
              <a:tabLst>
                <a:tab pos="85090" algn="l"/>
              </a:tabLst>
            </a:pPr>
            <a:r>
              <a:rPr sz="800" b="1" spc="5" dirty="0">
                <a:latin typeface="MyriadPro-Semibold"/>
                <a:cs typeface="MyriadPro-Semibold"/>
              </a:rPr>
              <a:t>Beslutspunkter </a:t>
            </a:r>
            <a:r>
              <a:rPr sz="800" b="1" dirty="0">
                <a:latin typeface="MyriadPro-Semibold"/>
                <a:cs typeface="MyriadPro-Semibold"/>
              </a:rPr>
              <a:t>i </a:t>
            </a:r>
            <a:r>
              <a:rPr sz="800" b="1" spc="5" dirty="0">
                <a:latin typeface="MyriadPro-Semibold"/>
                <a:cs typeface="MyriadPro-Semibold"/>
              </a:rPr>
              <a:t>den generella</a:t>
            </a:r>
            <a:r>
              <a:rPr sz="800" b="1" spc="-35" dirty="0">
                <a:latin typeface="MyriadPro-Semibold"/>
                <a:cs typeface="MyriadPro-Semibold"/>
              </a:rPr>
              <a:t> </a:t>
            </a:r>
            <a:r>
              <a:rPr sz="800" b="1" spc="5" dirty="0">
                <a:latin typeface="MyriadPro-Semibold"/>
                <a:cs typeface="MyriadPro-Semibold"/>
              </a:rPr>
              <a:t>projektmodellen.</a:t>
            </a:r>
            <a:endParaRPr sz="800">
              <a:latin typeface="MyriadPro-Semibold"/>
              <a:cs typeface="MyriadPro-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Bildobjekt 49">
            <a:extLst>
              <a:ext uri="{FF2B5EF4-FFF2-40B4-BE49-F238E27FC236}">
                <a16:creationId xmlns:a16="http://schemas.microsoft.com/office/drawing/2014/main" id="{5C1CA8B7-46B0-0043-9A93-08B514226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073"/>
            <a:ext cx="5080000" cy="27258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6FD18168-D69B-AC4E-A090-363AA32BF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Bildobjekt 67">
            <a:extLst>
              <a:ext uri="{FF2B5EF4-FFF2-40B4-BE49-F238E27FC236}">
                <a16:creationId xmlns:a16="http://schemas.microsoft.com/office/drawing/2014/main" id="{C648F387-7D85-614B-8C92-A836B6196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154</Words>
  <Application>Microsoft Macintosh PowerPoint</Application>
  <PresentationFormat>Anpassad</PresentationFormat>
  <Paragraphs>86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9" baseType="lpstr">
      <vt:lpstr>Arial</vt:lpstr>
      <vt:lpstr>Calibri</vt:lpstr>
      <vt:lpstr>Myriad Pro</vt:lpstr>
      <vt:lpstr>MyriadPro-Cond</vt:lpstr>
      <vt:lpstr>MyriadPro-Semibold</vt:lpstr>
      <vt:lpstr>Times New Roman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Jonas Olsson</cp:lastModifiedBy>
  <cp:revision>2</cp:revision>
  <dcterms:created xsi:type="dcterms:W3CDTF">2020-12-04T13:30:29Z</dcterms:created>
  <dcterms:modified xsi:type="dcterms:W3CDTF">2020-12-04T14:10:46Z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2020-12-04T00:00:00Z</vt:filetime>
  </property>
</Properties>
</file>