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8"/>
  </p:notesMasterIdLst>
  <p:sldIdLst>
    <p:sldId id="260" r:id="rId2"/>
    <p:sldId id="1165" r:id="rId3"/>
    <p:sldId id="257" r:id="rId4"/>
    <p:sldId id="259" r:id="rId5"/>
    <p:sldId id="1079" r:id="rId6"/>
    <p:sldId id="264" r:id="rId7"/>
    <p:sldId id="261" r:id="rId8"/>
    <p:sldId id="463" r:id="rId9"/>
    <p:sldId id="1080" r:id="rId10"/>
    <p:sldId id="1084" r:id="rId11"/>
    <p:sldId id="455" r:id="rId12"/>
    <p:sldId id="263" r:id="rId13"/>
    <p:sldId id="258" r:id="rId14"/>
    <p:sldId id="1081" r:id="rId15"/>
    <p:sldId id="265" r:id="rId16"/>
    <p:sldId id="444" r:id="rId17"/>
    <p:sldId id="1087" r:id="rId18"/>
    <p:sldId id="1088" r:id="rId19"/>
    <p:sldId id="381" r:id="rId20"/>
    <p:sldId id="1089" r:id="rId21"/>
    <p:sldId id="262" r:id="rId22"/>
    <p:sldId id="1113" r:id="rId23"/>
    <p:sldId id="1166" r:id="rId24"/>
    <p:sldId id="1114" r:id="rId25"/>
    <p:sldId id="1115" r:id="rId26"/>
    <p:sldId id="1062" r:id="rId27"/>
    <p:sldId id="1096" r:id="rId28"/>
    <p:sldId id="1091" r:id="rId29"/>
    <p:sldId id="1092" r:id="rId30"/>
    <p:sldId id="1093" r:id="rId31"/>
    <p:sldId id="267" r:id="rId32"/>
    <p:sldId id="268" r:id="rId33"/>
    <p:sldId id="269" r:id="rId34"/>
    <p:sldId id="1094" r:id="rId35"/>
    <p:sldId id="1095" r:id="rId36"/>
    <p:sldId id="270" r:id="rId37"/>
    <p:sldId id="513" r:id="rId38"/>
    <p:sldId id="271" r:id="rId39"/>
    <p:sldId id="272" r:id="rId40"/>
    <p:sldId id="273" r:id="rId41"/>
    <p:sldId id="274" r:id="rId42"/>
    <p:sldId id="275" r:id="rId43"/>
    <p:sldId id="276" r:id="rId44"/>
    <p:sldId id="277" r:id="rId45"/>
    <p:sldId id="1116" r:id="rId46"/>
    <p:sldId id="1117" r:id="rId47"/>
    <p:sldId id="1164" r:id="rId48"/>
    <p:sldId id="1064" r:id="rId49"/>
    <p:sldId id="1128" r:id="rId50"/>
    <p:sldId id="1129" r:id="rId51"/>
    <p:sldId id="1130" r:id="rId52"/>
    <p:sldId id="1131" r:id="rId53"/>
    <p:sldId id="1132" r:id="rId54"/>
    <p:sldId id="1134" r:id="rId55"/>
    <p:sldId id="1133" r:id="rId56"/>
    <p:sldId id="1135" r:id="rId57"/>
    <p:sldId id="1101" r:id="rId58"/>
    <p:sldId id="1102" r:id="rId59"/>
    <p:sldId id="1103" r:id="rId60"/>
    <p:sldId id="1137" r:id="rId61"/>
    <p:sldId id="1138" r:id="rId62"/>
    <p:sldId id="1139" r:id="rId63"/>
    <p:sldId id="1106" r:id="rId64"/>
    <p:sldId id="528" r:id="rId65"/>
    <p:sldId id="527" r:id="rId66"/>
    <p:sldId id="1145" r:id="rId67"/>
    <p:sldId id="1146" r:id="rId68"/>
    <p:sldId id="1147" r:id="rId69"/>
    <p:sldId id="1148" r:id="rId70"/>
    <p:sldId id="1149" r:id="rId71"/>
    <p:sldId id="1150" r:id="rId72"/>
    <p:sldId id="1143" r:id="rId73"/>
    <p:sldId id="1144" r:id="rId74"/>
    <p:sldId id="529" r:id="rId75"/>
    <p:sldId id="1152" r:id="rId76"/>
    <p:sldId id="1153" r:id="rId77"/>
    <p:sldId id="1154" r:id="rId78"/>
    <p:sldId id="1155" r:id="rId79"/>
    <p:sldId id="1156" r:id="rId80"/>
    <p:sldId id="1157" r:id="rId81"/>
    <p:sldId id="1158" r:id="rId82"/>
    <p:sldId id="1159" r:id="rId83"/>
    <p:sldId id="508" r:id="rId84"/>
    <p:sldId id="1161" r:id="rId85"/>
    <p:sldId id="1162" r:id="rId86"/>
    <p:sldId id="1163" r:id="rId87"/>
    <p:sldId id="416" r:id="rId88"/>
    <p:sldId id="1167" r:id="rId89"/>
    <p:sldId id="1118" r:id="rId90"/>
    <p:sldId id="1119" r:id="rId91"/>
    <p:sldId id="1120" r:id="rId92"/>
    <p:sldId id="1122" r:id="rId93"/>
    <p:sldId id="1123" r:id="rId94"/>
    <p:sldId id="1125" r:id="rId95"/>
    <p:sldId id="1126" r:id="rId96"/>
    <p:sldId id="1127" r:id="rId97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9"/>
  </p:normalViewPr>
  <p:slideViewPr>
    <p:cSldViewPr snapToGrid="0" snapToObjects="1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41525-6557-334F-A414-3C2660FFB19B}" type="datetimeFigureOut">
              <a:rPr lang="en-GB" smtClean="0"/>
              <a:t>29/12/2020</a:t>
            </a:fld>
            <a:endParaRPr lang="en-GB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sv-SE"/>
              <a:t>Redigera format för bakgrundstext
Nivå två
Nivå tre
Nivå fyra
Nivå fem</a:t>
            </a:r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7FEF3B-107E-D642-93C7-11668B6825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141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Platshållare för bildobjekt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4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5" name="Platshållare för bild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78A2A018-5DE9-5047-BA97-9EC317133A0D}" type="slidenum">
              <a:rPr lang="en-US" sz="1200">
                <a:latin typeface="Adobe Caslon Pro" charset="0"/>
              </a:rPr>
              <a:pPr eaLnBrk="1" hangingPunct="1"/>
              <a:t>1</a:t>
            </a:fld>
            <a:endParaRPr lang="en-US" sz="1200">
              <a:latin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385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7130A88-2017-9A40-9D74-4D36D688D7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6819392-12CB-3444-9964-EC6FDFAFB4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56B78DF-F6F9-D94F-A076-6F803E6B4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EBFB9-52A5-0C45-82AC-1E1D085B6C33}" type="datetime1">
              <a:rPr lang="sv-SE" smtClean="0"/>
              <a:t>2020-12-29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47CE218-28D3-084C-A4AB-292264F1F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9508F65-0F0F-D848-8A07-396B0878F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6E6E4-D4F2-C14F-8673-AE72850EDC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409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B0D2881-7819-9B4C-A972-56997F637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5D4E0E9A-B7D6-3C4E-B16D-575B0F80B3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sv-SE"/>
              <a:t>Redigera format för bakgrundstext
Nivå två
Nivå tre
Nivå fyra
Nivå fem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45A2C18-27D7-E947-9334-A9E4A5DEC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01297-C087-534A-9D20-3DECFBF9A40C}" type="datetime1">
              <a:rPr lang="sv-SE" smtClean="0"/>
              <a:t>2020-12-29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56EA8E8-4D2C-874B-8546-D67D06208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0C5D494-9EFC-5C40-B8C1-D031FAB92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6E6E4-D4F2-C14F-8673-AE72850EDC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4130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C01A3EE5-205B-B542-92CD-8D3D202437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77464728-B159-824B-B5F0-3CDCC5C6AE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sv-SE"/>
              <a:t>Redigera format för bakgrundstext
Nivå två
Nivå tre
Nivå fyra
Nivå fem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1F48692-40BD-864B-B3B2-598054BF5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AA682-1BC9-1147-A676-E11659042014}" type="datetime1">
              <a:rPr lang="sv-SE" smtClean="0"/>
              <a:t>2020-12-29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0157ED0-9721-AB45-B11E-A7CA5FDE2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2297162-C3DA-644C-A52D-E5BB248F6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6E6E4-D4F2-C14F-8673-AE72850EDC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214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1DC5B-6F38-2443-B4CD-81316C06F107}" type="datetime1">
              <a:rPr lang="sv-SE" smtClean="0"/>
              <a:t>2020-12-29</a:t>
            </a:fld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v-SE"/>
              <a:t>Sida </a:t>
            </a:r>
            <a:fld id="{442FF2AC-5952-4A76-A4C8-7FBE2B12418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11006557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257D7-57FC-184F-BCE9-0140816BF6A1}" type="datetime1">
              <a:rPr lang="sv-SE" smtClean="0"/>
              <a:t>2020-12-29</a:t>
            </a:fld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v-SE"/>
              <a:t>Sida </a:t>
            </a:r>
            <a:fld id="{442FF2AC-5952-4A76-A4C8-7FBE2B12418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4285608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1"/>
          <p:cNvSpPr>
            <a:spLocks noGrp="1"/>
          </p:cNvSpPr>
          <p:nvPr>
            <p:ph type="title"/>
          </p:nvPr>
        </p:nvSpPr>
        <p:spPr>
          <a:xfrm>
            <a:off x="2" y="2"/>
            <a:ext cx="12201911" cy="609827"/>
          </a:xfrm>
          <a:prstGeom prst="rect">
            <a:avLst/>
          </a:prstGeom>
        </p:spPr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13" name="Platshållare för datum 1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B55BFB12-01F3-7140-8676-7E6744B86394}" type="datetime1">
              <a:rPr lang="sv-SE" smtClean="0"/>
              <a:t>2020-12-29</a:t>
            </a:fld>
            <a:endParaRPr lang="en-US" dirty="0"/>
          </a:p>
        </p:txBody>
      </p:sp>
      <p:sp>
        <p:nvSpPr>
          <p:cNvPr id="14" name="Platshållare för bildnummer 1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91974DF9-AD47-4691-BA21-BBFCE3637A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Platshållare för sidfot 14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ctr"/>
            <a:r>
              <a:rPr lang="en-US" dirty="0" err="1"/>
              <a:t>Projektledning</a:t>
            </a:r>
            <a:r>
              <a:rPr lang="en-US" dirty="0"/>
              <a:t>, Bo </a:t>
            </a:r>
            <a:r>
              <a:rPr lang="en-US" dirty="0" err="1"/>
              <a:t>Tonnquist</a:t>
            </a:r>
            <a:r>
              <a:rPr lang="en-US" dirty="0"/>
              <a:t>, 2021</a:t>
            </a:r>
          </a:p>
        </p:txBody>
      </p:sp>
      <p:sp>
        <p:nvSpPr>
          <p:cNvPr id="8" name="Platshållare för text 15"/>
          <p:cNvSpPr>
            <a:spLocks noGrp="1"/>
          </p:cNvSpPr>
          <p:nvPr>
            <p:ph type="body" sz="quarter" idx="22" hasCustomPrompt="1"/>
          </p:nvPr>
        </p:nvSpPr>
        <p:spPr>
          <a:xfrm>
            <a:off x="386147" y="672856"/>
            <a:ext cx="10974916" cy="307777"/>
          </a:xfrm>
        </p:spPr>
        <p:txBody>
          <a:bodyPr wrap="square" lIns="0" rIns="0"/>
          <a:lstStyle>
            <a:lvl1pPr>
              <a:defRPr b="1"/>
            </a:lvl1pPr>
          </a:lstStyle>
          <a:p>
            <a:pPr lvl="0"/>
            <a:r>
              <a:rPr lang="sv-SE" dirty="0"/>
              <a:t>Klicka här för att lägga till underrubrik</a:t>
            </a:r>
          </a:p>
        </p:txBody>
      </p:sp>
      <p:sp>
        <p:nvSpPr>
          <p:cNvPr id="9" name="Platshållare för diagram 8"/>
          <p:cNvSpPr>
            <a:spLocks noGrp="1"/>
          </p:cNvSpPr>
          <p:nvPr>
            <p:ph type="chart" sz="quarter" idx="23"/>
          </p:nvPr>
        </p:nvSpPr>
        <p:spPr>
          <a:xfrm>
            <a:off x="660615" y="1163639"/>
            <a:ext cx="10571699" cy="4702967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59928899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2925E-50A1-DE46-A885-F305FF985BA6}" type="datetime1">
              <a:rPr lang="sv-SE" smtClean="0"/>
              <a:t>2020-12-29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0224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CC634AC-3C05-CE4B-A728-E72921B49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082A034-C855-0345-91B0-59F58A81CA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/>
              <a:t>Redigera format för bakgrundstext
Nivå två
Nivå tre
Nivå fyra
Nivå fem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2593295-5CC0-8141-AB96-29238EEA6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64663-3C3E-7743-8547-FAFA8213C984}" type="datetime1">
              <a:rPr lang="sv-SE" smtClean="0"/>
              <a:t>2020-12-29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B87C454-D1CF-3B43-825B-0FAF11A0A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4A49869-545F-D04B-92AE-683FA448A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6E6E4-D4F2-C14F-8673-AE72850EDC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998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D0AB59F-97FA-8D46-8B1A-C3D1C8A3B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F86AADA-9E98-9F4A-884A-E6EDD01A8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Redigera format för bakgrundstext
Nivå två
Nivå tre
Nivå fyra
Nivå fem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2E972BF-776E-1944-A8EC-1B24462C4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71109-064C-A440-A8FA-8A044450E8B8}" type="datetime1">
              <a:rPr lang="sv-SE" smtClean="0"/>
              <a:t>2020-12-29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436ED01-69BF-4E48-85B8-3F34F6793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3F1B8F2-4C04-784A-8214-55890A805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6E6E4-D4F2-C14F-8673-AE72850EDC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2511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EA2B638-1466-2E4C-9A2C-6CAB36E24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DDDC470-4A66-0B47-B8E0-B7451F549B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sv-SE"/>
              <a:t>Redigera format för bakgrundstext
Nivå två
Nivå tre
Nivå fyra
Nivå fem</a:t>
            </a:r>
            <a:endParaRPr lang="en-GB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5EF3095C-1689-414D-B017-169D3FFFF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sv-SE"/>
              <a:t>Redigera format för bakgrundstext
Nivå två
Nivå tre
Nivå fyra
Nivå fem</a:t>
            </a:r>
            <a:endParaRPr lang="en-GB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F628140-8647-1544-ABB2-2D1317585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F360-6D9A-1140-9891-181E71F274CD}" type="datetime1">
              <a:rPr lang="sv-SE" smtClean="0"/>
              <a:t>2020-12-29</a:t>
            </a:fld>
            <a:endParaRPr lang="en-GB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B65CDAF8-C381-6945-8FB8-5DE8448A0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3843B63-DF44-934D-9E87-F8AF77704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6E6E4-D4F2-C14F-8673-AE72850EDC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7958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97CB6FD-FA50-8C49-A684-896BD48F5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064F69E-2004-AA40-ADBD-E816BA6400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sv-SE"/>
              <a:t>Redigera format för bakgrundstext
Nivå två
Nivå tre
Nivå fyra
Nivå fem</a:t>
            </a:r>
            <a:endParaRPr lang="en-GB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161B90E-D6E1-2949-A0A3-136BA33643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sv-SE"/>
              <a:t>Redigera format för bakgrundstext
Nivå två
Nivå tre
Nivå fyra
Nivå fem</a:t>
            </a:r>
            <a:endParaRPr lang="en-GB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EBC3B41B-41EB-8E41-B96B-FEE5B4354D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sv-SE"/>
              <a:t>Redigera format för bakgrundstext
Nivå två
Nivå tre
Nivå fyra
Nivå fem</a:t>
            </a:r>
            <a:endParaRPr lang="en-GB"/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47B8778D-C05C-D740-A4EE-5A7C73BBAD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sv-SE"/>
              <a:t>Redigera format för bakgrundstext
Nivå två
Nivå tre
Nivå fyra
Nivå fem</a:t>
            </a:r>
            <a:endParaRPr lang="en-GB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5DF7D846-1FC2-694A-8565-DC4FFF420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BB718-775D-2148-8FE4-5AC63DE5A8D0}" type="datetime1">
              <a:rPr lang="sv-SE" smtClean="0"/>
              <a:t>2020-12-29</a:t>
            </a:fld>
            <a:endParaRPr lang="en-GB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4390090D-A206-3648-B47F-DD4E2F7A1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CCB04863-D413-1647-BF11-4A0737232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6E6E4-D4F2-C14F-8673-AE72850EDC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963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3ACBAAD-CA93-7E48-91D6-2C59D2D55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CC53FBC1-5C9D-CF4C-AA64-3B0F8E272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2804B-E1BF-094B-A87F-9FFA1023B40B}" type="datetime1">
              <a:rPr lang="sv-SE" smtClean="0"/>
              <a:t>2020-12-29</a:t>
            </a:fld>
            <a:endParaRPr lang="en-GB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C997248-5E02-2146-917D-FCA1B702C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B3D16CF-1034-CB4E-95B1-75C413684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6E6E4-D4F2-C14F-8673-AE72850EDC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7811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161D1C23-3F96-234A-85EB-DE47B54FC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27B14-2F69-CD41-838F-30DC98D86520}" type="datetime1">
              <a:rPr lang="sv-SE" smtClean="0"/>
              <a:t>2020-12-29</a:t>
            </a:fld>
            <a:endParaRPr lang="en-GB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24575860-D6FF-1540-811F-E13490C00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95F2C9A-FCC9-BD41-8C44-879CBC416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6E6E4-D4F2-C14F-8673-AE72850EDC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1051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6DCCB3A-7D98-0F44-ACB6-016C1EC12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8CA3328-4841-B74C-BAAB-177D71B52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sv-SE"/>
              <a:t>Redigera format för bakgrundstext
Nivå två
Nivå tre
Nivå fyra
Nivå fem</a:t>
            </a:r>
            <a:endParaRPr lang="en-GB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2EE9D6B-126F-4648-A5C6-C503DD6FD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/>
              <a:t>Redigera format för bakgrundstext
Nivå två
Nivå tre
Nivå fyra
Nivå fem</a:t>
            </a:r>
            <a:endParaRPr lang="en-GB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A4A18550-3371-1E4A-8ADD-54B08FE5A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05D65-9F07-7240-A88D-77AAB6E8DD79}" type="datetime1">
              <a:rPr lang="sv-SE" smtClean="0"/>
              <a:t>2020-12-29</a:t>
            </a:fld>
            <a:endParaRPr lang="en-GB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9F40E3C-217A-EE41-B619-EC781526C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FC2A5A6-2477-6A4F-92D0-C7990D9D7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6E6E4-D4F2-C14F-8673-AE72850EDC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9493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378E236-76B3-A940-B0A1-B437E6F95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ED630FF1-B8EB-C04F-9F53-F9A97B8283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F4631E8-092F-434B-92D0-E81A4C50A3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/>
              <a:t>Redigera format för bakgrundstext
Nivå två
Nivå tre
Nivå fyra
Nivå fem</a:t>
            </a:r>
            <a:endParaRPr lang="en-GB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1D6D95FC-20E7-1F4E-B170-CB1A46062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8A35F-A994-E94E-94DB-51442647E418}" type="datetime1">
              <a:rPr lang="sv-SE" smtClean="0"/>
              <a:t>2020-12-29</a:t>
            </a:fld>
            <a:endParaRPr lang="en-GB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852AE79-6453-AD45-8BE6-9E1483A3A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E26AE63F-1DEB-FD4A-9447-05B776649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6E6E4-D4F2-C14F-8673-AE72850EDC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037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36A3FCC4-B228-0546-9B78-45B93F9EB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7DC8C41-31F1-D24E-ADBD-5BF7433794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sv-SE"/>
              <a:t>Redigera format för bakgrundstext
Nivå två
Nivå tre
Nivå fyra
Nivå fem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6D1FBD0-88F4-BC48-96A9-C3FF319CFC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5D65E-E221-AC43-8D9E-4189196E378D}" type="datetime1">
              <a:rPr lang="sv-SE" smtClean="0"/>
              <a:t>2020-12-29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652B067-7E7A-2A41-88EE-8663EE8F60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B3E6C27-2968-1B4C-8579-C24B9A155C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6E6E4-D4F2-C14F-8673-AE72850EDC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0686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  <p:sldLayoutId id="2147483665" r:id="rId1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  <a:scene3d>
              <a:camera prst="orthographicFront"/>
              <a:lightRig rig="soft" dir="t"/>
            </a:scene3d>
          </a:bodyPr>
          <a:lstStyle/>
          <a:p>
            <a:pPr>
              <a:defRPr/>
            </a:pPr>
            <a:r>
              <a:rPr lang="sv-SE" sz="6600" dirty="0">
                <a:ea typeface="+mj-ea"/>
                <a:cs typeface="+mj-cs"/>
              </a:rPr>
              <a:t>Projektledning</a:t>
            </a:r>
            <a:r>
              <a:rPr lang="sv-SE" dirty="0"/>
              <a:t> </a:t>
            </a:r>
            <a:br>
              <a:rPr lang="sv-SE" dirty="0"/>
            </a:br>
            <a:r>
              <a:rPr lang="sv-SE" dirty="0"/>
              <a:t>- </a:t>
            </a:r>
            <a:r>
              <a:rPr lang="sv-SE" sz="4000" dirty="0"/>
              <a:t>projektmetodik och </a:t>
            </a:r>
            <a:r>
              <a:rPr lang="sv-SE" sz="4000" dirty="0" err="1"/>
              <a:t>agila</a:t>
            </a:r>
            <a:r>
              <a:rPr lang="sv-SE" sz="4000" dirty="0"/>
              <a:t> metoder</a:t>
            </a:r>
            <a:br>
              <a:rPr lang="sv-SE" sz="4000" dirty="0"/>
            </a:br>
            <a:br>
              <a:rPr lang="sv-SE" sz="4000" dirty="0"/>
            </a:br>
            <a:r>
              <a:rPr lang="sv-SE" sz="4000" dirty="0"/>
              <a:t>Intensivkurs på 3 dagar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87F89295-5CCB-4C40-9601-98C003383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207470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1570BCA-89C4-834F-BC91-681C079B2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1E611031-63AD-1345-AED9-54CE09BF2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67190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81200" y="1031875"/>
            <a:ext cx="8229600" cy="1143000"/>
          </a:xfrm>
        </p:spPr>
        <p:txBody>
          <a:bodyPr/>
          <a:lstStyle/>
          <a:p>
            <a:r>
              <a:rPr lang="en-GB" dirty="0" err="1"/>
              <a:t>Övning</a:t>
            </a:r>
            <a:r>
              <a:rPr lang="en-GB" dirty="0"/>
              <a:t>: </a:t>
            </a:r>
            <a:r>
              <a:rPr lang="en-GB" dirty="0" err="1"/>
              <a:t>Viktigaste</a:t>
            </a:r>
            <a:r>
              <a:rPr lang="en-GB" dirty="0"/>
              <a:t> </a:t>
            </a:r>
            <a:r>
              <a:rPr lang="en-GB" dirty="0" err="1"/>
              <a:t>uppgift</a:t>
            </a:r>
            <a:r>
              <a:rPr lang="en-GB" dirty="0"/>
              <a:t>!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Projektägaren</a:t>
            </a:r>
            <a:endParaRPr lang="en-GB" dirty="0"/>
          </a:p>
          <a:p>
            <a:r>
              <a:rPr lang="en-GB" dirty="0" err="1"/>
              <a:t>Projektledaren</a:t>
            </a:r>
            <a:endParaRPr lang="en-GB" dirty="0"/>
          </a:p>
          <a:p>
            <a:r>
              <a:rPr lang="en-GB" dirty="0" err="1"/>
              <a:t>Projektgruppen</a:t>
            </a:r>
            <a:r>
              <a:rPr lang="en-GB" dirty="0"/>
              <a:t>  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982764" y="2174875"/>
            <a:ext cx="5228037" cy="3951288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GB" dirty="0" err="1">
                <a:solidFill>
                  <a:srgbClr val="FF0000"/>
                </a:solidFill>
              </a:rPr>
              <a:t>Uppdrag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och</a:t>
            </a:r>
            <a:r>
              <a:rPr lang="en-GB" dirty="0">
                <a:solidFill>
                  <a:srgbClr val="FF0000"/>
                </a:solidFill>
              </a:rPr>
              <a:t> budget</a:t>
            </a:r>
          </a:p>
          <a:p>
            <a:pPr>
              <a:buFont typeface="Wingdings" charset="2"/>
              <a:buChar char="Ø"/>
            </a:pPr>
            <a:r>
              <a:rPr lang="en-GB" dirty="0">
                <a:solidFill>
                  <a:srgbClr val="FF0000"/>
                </a:solidFill>
              </a:rPr>
              <a:t>Se till </a:t>
            </a:r>
            <a:r>
              <a:rPr lang="en-GB" dirty="0" err="1">
                <a:solidFill>
                  <a:srgbClr val="FF0000"/>
                </a:solidFill>
              </a:rPr>
              <a:t>att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resultatet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levereras</a:t>
            </a:r>
            <a:endParaRPr lang="en-GB" dirty="0">
              <a:solidFill>
                <a:srgbClr val="FF0000"/>
              </a:solidFill>
            </a:endParaRPr>
          </a:p>
          <a:p>
            <a:pPr>
              <a:buFont typeface="Wingdings" charset="2"/>
              <a:buChar char="Ø"/>
            </a:pPr>
            <a:r>
              <a:rPr lang="en-GB" dirty="0" err="1">
                <a:solidFill>
                  <a:srgbClr val="FF0000"/>
                </a:solidFill>
              </a:rPr>
              <a:t>Utföra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delegerade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uppgifter</a:t>
            </a:r>
            <a:endParaRPr lang="en-GB" dirty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C5C528F-ECAA-C547-91E9-C7A273177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85595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ildobjekt 23">
            <a:extLst>
              <a:ext uri="{FF2B5EF4-FFF2-40B4-BE49-F238E27FC236}">
                <a16:creationId xmlns:a16="http://schemas.microsoft.com/office/drawing/2014/main" id="{6FD18168-D69B-AC4E-A090-363AA32BF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937E489C-091F-EE4E-89D2-A48AC1E75F0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913714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724460BE-6E20-6E4D-9241-5F7B1C8967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2EB32E3F-A990-A843-9897-636A5A279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369755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Bildobjekt 67">
            <a:extLst>
              <a:ext uri="{FF2B5EF4-FFF2-40B4-BE49-F238E27FC236}">
                <a16:creationId xmlns:a16="http://schemas.microsoft.com/office/drawing/2014/main" id="{C648F387-7D85-614B-8C92-A836B6196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01A12D40-133D-A243-82C7-C5F4A86C1DB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949023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40859" y="3829758"/>
            <a:ext cx="980694" cy="296037"/>
          </a:xfrm>
          <a:custGeom>
            <a:avLst/>
            <a:gdLst/>
            <a:ahLst/>
            <a:cxnLst/>
            <a:rect l="l" t="t" r="r" b="b"/>
            <a:pathLst>
              <a:path w="544830" h="164464">
                <a:moveTo>
                  <a:pt x="441528" y="41554"/>
                </a:moveTo>
                <a:lnTo>
                  <a:pt x="0" y="41554"/>
                </a:lnTo>
                <a:lnTo>
                  <a:pt x="0" y="164452"/>
                </a:lnTo>
                <a:lnTo>
                  <a:pt x="441528" y="164452"/>
                </a:lnTo>
                <a:lnTo>
                  <a:pt x="441528" y="41554"/>
                </a:lnTo>
                <a:close/>
              </a:path>
              <a:path w="544830" h="164464">
                <a:moveTo>
                  <a:pt x="544614" y="0"/>
                </a:moveTo>
                <a:lnTo>
                  <a:pt x="454329" y="40284"/>
                </a:lnTo>
                <a:lnTo>
                  <a:pt x="454329" y="162623"/>
                </a:lnTo>
                <a:lnTo>
                  <a:pt x="544614" y="109753"/>
                </a:lnTo>
                <a:lnTo>
                  <a:pt x="544614" y="0"/>
                </a:lnTo>
                <a:close/>
              </a:path>
            </a:pathLst>
          </a:custGeom>
          <a:solidFill>
            <a:srgbClr val="45555F"/>
          </a:solidFill>
        </p:spPr>
        <p:txBody>
          <a:bodyPr wrap="square" lIns="0" tIns="0" rIns="0" bIns="0" rtlCol="0"/>
          <a:lstStyle/>
          <a:p>
            <a:endParaRPr sz="3240"/>
          </a:p>
        </p:txBody>
      </p:sp>
      <p:grpSp>
        <p:nvGrpSpPr>
          <p:cNvPr id="3" name="object 3"/>
          <p:cNvGrpSpPr/>
          <p:nvPr/>
        </p:nvGrpSpPr>
        <p:grpSpPr>
          <a:xfrm>
            <a:off x="5936272" y="2026693"/>
            <a:ext cx="1273302" cy="1178433"/>
            <a:chOff x="2451262" y="1125940"/>
            <a:chExt cx="707390" cy="654685"/>
          </a:xfrm>
        </p:grpSpPr>
        <p:sp>
          <p:nvSpPr>
            <p:cNvPr id="4" name="object 4"/>
            <p:cNvSpPr/>
            <p:nvPr/>
          </p:nvSpPr>
          <p:spPr>
            <a:xfrm>
              <a:off x="2457612" y="1132290"/>
              <a:ext cx="694690" cy="641985"/>
            </a:xfrm>
            <a:custGeom>
              <a:avLst/>
              <a:gdLst/>
              <a:ahLst/>
              <a:cxnLst/>
              <a:rect l="l" t="t" r="r" b="b"/>
              <a:pathLst>
                <a:path w="694689" h="641985">
                  <a:moveTo>
                    <a:pt x="328231" y="0"/>
                  </a:moveTo>
                  <a:lnTo>
                    <a:pt x="279793" y="3566"/>
                  </a:lnTo>
                  <a:lnTo>
                    <a:pt x="233539" y="13922"/>
                  </a:lnTo>
                  <a:lnTo>
                    <a:pt x="189982" y="30558"/>
                  </a:lnTo>
                  <a:lnTo>
                    <a:pt x="149633" y="52962"/>
                  </a:lnTo>
                  <a:lnTo>
                    <a:pt x="113005" y="80620"/>
                  </a:lnTo>
                  <a:lnTo>
                    <a:pt x="80607" y="113023"/>
                  </a:lnTo>
                  <a:lnTo>
                    <a:pt x="52953" y="149658"/>
                  </a:lnTo>
                  <a:lnTo>
                    <a:pt x="30553" y="190013"/>
                  </a:lnTo>
                  <a:lnTo>
                    <a:pt x="13920" y="233576"/>
                  </a:lnTo>
                  <a:lnTo>
                    <a:pt x="3565" y="279837"/>
                  </a:lnTo>
                  <a:lnTo>
                    <a:pt x="0" y="328282"/>
                  </a:lnTo>
                  <a:lnTo>
                    <a:pt x="3410" y="375205"/>
                  </a:lnTo>
                  <a:lnTo>
                    <a:pt x="13352" y="420443"/>
                  </a:lnTo>
                  <a:lnTo>
                    <a:pt x="29393" y="463417"/>
                  </a:lnTo>
                  <a:lnTo>
                    <a:pt x="51102" y="503551"/>
                  </a:lnTo>
                  <a:lnTo>
                    <a:pt x="78047" y="540268"/>
                  </a:lnTo>
                  <a:lnTo>
                    <a:pt x="109793" y="572991"/>
                  </a:lnTo>
                  <a:lnTo>
                    <a:pt x="145910" y="601143"/>
                  </a:lnTo>
                  <a:lnTo>
                    <a:pt x="185966" y="624147"/>
                  </a:lnTo>
                  <a:lnTo>
                    <a:pt x="229527" y="641426"/>
                  </a:lnTo>
                  <a:lnTo>
                    <a:pt x="248147" y="616657"/>
                  </a:lnTo>
                  <a:lnTo>
                    <a:pt x="268373" y="593324"/>
                  </a:lnTo>
                  <a:lnTo>
                    <a:pt x="290156" y="571478"/>
                  </a:lnTo>
                  <a:lnTo>
                    <a:pt x="313448" y="551167"/>
                  </a:lnTo>
                  <a:lnTo>
                    <a:pt x="265273" y="542620"/>
                  </a:lnTo>
                  <a:lnTo>
                    <a:pt x="221236" y="524318"/>
                  </a:lnTo>
                  <a:lnTo>
                    <a:pt x="182529" y="497455"/>
                  </a:lnTo>
                  <a:lnTo>
                    <a:pt x="150346" y="463226"/>
                  </a:lnTo>
                  <a:lnTo>
                    <a:pt x="125880" y="422824"/>
                  </a:lnTo>
                  <a:lnTo>
                    <a:pt x="110326" y="377445"/>
                  </a:lnTo>
                  <a:lnTo>
                    <a:pt x="104876" y="328282"/>
                  </a:lnTo>
                  <a:lnTo>
                    <a:pt x="109422" y="283318"/>
                  </a:lnTo>
                  <a:lnTo>
                    <a:pt x="122457" y="241411"/>
                  </a:lnTo>
                  <a:lnTo>
                    <a:pt x="143075" y="203468"/>
                  </a:lnTo>
                  <a:lnTo>
                    <a:pt x="170372" y="170394"/>
                  </a:lnTo>
                  <a:lnTo>
                    <a:pt x="203441" y="143093"/>
                  </a:lnTo>
                  <a:lnTo>
                    <a:pt x="241377" y="122472"/>
                  </a:lnTo>
                  <a:lnTo>
                    <a:pt x="283276" y="109436"/>
                  </a:lnTo>
                  <a:lnTo>
                    <a:pt x="328231" y="104889"/>
                  </a:lnTo>
                  <a:lnTo>
                    <a:pt x="373195" y="109436"/>
                  </a:lnTo>
                  <a:lnTo>
                    <a:pt x="415102" y="122472"/>
                  </a:lnTo>
                  <a:lnTo>
                    <a:pt x="453045" y="143093"/>
                  </a:lnTo>
                  <a:lnTo>
                    <a:pt x="486119" y="170394"/>
                  </a:lnTo>
                  <a:lnTo>
                    <a:pt x="513419" y="203468"/>
                  </a:lnTo>
                  <a:lnTo>
                    <a:pt x="534041" y="241411"/>
                  </a:lnTo>
                  <a:lnTo>
                    <a:pt x="547077" y="283318"/>
                  </a:lnTo>
                  <a:lnTo>
                    <a:pt x="551624" y="328282"/>
                  </a:lnTo>
                  <a:lnTo>
                    <a:pt x="551624" y="338112"/>
                  </a:lnTo>
                  <a:lnTo>
                    <a:pt x="491172" y="338112"/>
                  </a:lnTo>
                  <a:lnTo>
                    <a:pt x="592886" y="439851"/>
                  </a:lnTo>
                  <a:lnTo>
                    <a:pt x="694626" y="338112"/>
                  </a:lnTo>
                  <a:lnTo>
                    <a:pt x="656513" y="338112"/>
                  </a:lnTo>
                  <a:lnTo>
                    <a:pt x="656513" y="328282"/>
                  </a:lnTo>
                  <a:lnTo>
                    <a:pt x="652947" y="279837"/>
                  </a:lnTo>
                  <a:lnTo>
                    <a:pt x="642590" y="233576"/>
                  </a:lnTo>
                  <a:lnTo>
                    <a:pt x="625954" y="190013"/>
                  </a:lnTo>
                  <a:lnTo>
                    <a:pt x="603551" y="149658"/>
                  </a:lnTo>
                  <a:lnTo>
                    <a:pt x="575892" y="113023"/>
                  </a:lnTo>
                  <a:lnTo>
                    <a:pt x="543490" y="80620"/>
                  </a:lnTo>
                  <a:lnTo>
                    <a:pt x="506855" y="52962"/>
                  </a:lnTo>
                  <a:lnTo>
                    <a:pt x="466500" y="30558"/>
                  </a:lnTo>
                  <a:lnTo>
                    <a:pt x="422937" y="13922"/>
                  </a:lnTo>
                  <a:lnTo>
                    <a:pt x="376676" y="3566"/>
                  </a:lnTo>
                  <a:lnTo>
                    <a:pt x="328231" y="0"/>
                  </a:lnTo>
                  <a:close/>
                </a:path>
              </a:pathLst>
            </a:custGeom>
            <a:solidFill>
              <a:srgbClr val="009DB4"/>
            </a:solid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5" name="object 5"/>
            <p:cNvSpPr/>
            <p:nvPr/>
          </p:nvSpPr>
          <p:spPr>
            <a:xfrm>
              <a:off x="2457612" y="1132290"/>
              <a:ext cx="694690" cy="641985"/>
            </a:xfrm>
            <a:custGeom>
              <a:avLst/>
              <a:gdLst/>
              <a:ahLst/>
              <a:cxnLst/>
              <a:rect l="l" t="t" r="r" b="b"/>
              <a:pathLst>
                <a:path w="694689" h="641985">
                  <a:moveTo>
                    <a:pt x="491172" y="338112"/>
                  </a:moveTo>
                  <a:lnTo>
                    <a:pt x="551624" y="338112"/>
                  </a:lnTo>
                  <a:lnTo>
                    <a:pt x="551624" y="328282"/>
                  </a:lnTo>
                  <a:lnTo>
                    <a:pt x="547077" y="283318"/>
                  </a:lnTo>
                  <a:lnTo>
                    <a:pt x="534041" y="241411"/>
                  </a:lnTo>
                  <a:lnTo>
                    <a:pt x="513419" y="203468"/>
                  </a:lnTo>
                  <a:lnTo>
                    <a:pt x="486119" y="170394"/>
                  </a:lnTo>
                  <a:lnTo>
                    <a:pt x="453045" y="143093"/>
                  </a:lnTo>
                  <a:lnTo>
                    <a:pt x="415102" y="122472"/>
                  </a:lnTo>
                  <a:lnTo>
                    <a:pt x="373195" y="109436"/>
                  </a:lnTo>
                  <a:lnTo>
                    <a:pt x="328231" y="104889"/>
                  </a:lnTo>
                  <a:lnTo>
                    <a:pt x="283276" y="109436"/>
                  </a:lnTo>
                  <a:lnTo>
                    <a:pt x="241377" y="122472"/>
                  </a:lnTo>
                  <a:lnTo>
                    <a:pt x="203441" y="143093"/>
                  </a:lnTo>
                  <a:lnTo>
                    <a:pt x="170372" y="170394"/>
                  </a:lnTo>
                  <a:lnTo>
                    <a:pt x="143075" y="203468"/>
                  </a:lnTo>
                  <a:lnTo>
                    <a:pt x="122457" y="241411"/>
                  </a:lnTo>
                  <a:lnTo>
                    <a:pt x="109422" y="283318"/>
                  </a:lnTo>
                  <a:lnTo>
                    <a:pt x="104876" y="328282"/>
                  </a:lnTo>
                  <a:lnTo>
                    <a:pt x="110326" y="377445"/>
                  </a:lnTo>
                  <a:lnTo>
                    <a:pt x="125880" y="422824"/>
                  </a:lnTo>
                  <a:lnTo>
                    <a:pt x="150346" y="463226"/>
                  </a:lnTo>
                  <a:lnTo>
                    <a:pt x="182529" y="497455"/>
                  </a:lnTo>
                  <a:lnTo>
                    <a:pt x="221236" y="524318"/>
                  </a:lnTo>
                  <a:lnTo>
                    <a:pt x="265273" y="542620"/>
                  </a:lnTo>
                  <a:lnTo>
                    <a:pt x="313448" y="551167"/>
                  </a:lnTo>
                  <a:lnTo>
                    <a:pt x="290156" y="571478"/>
                  </a:lnTo>
                  <a:lnTo>
                    <a:pt x="268373" y="593324"/>
                  </a:lnTo>
                  <a:lnTo>
                    <a:pt x="248147" y="616657"/>
                  </a:lnTo>
                  <a:lnTo>
                    <a:pt x="229527" y="641426"/>
                  </a:lnTo>
                  <a:lnTo>
                    <a:pt x="185966" y="624147"/>
                  </a:lnTo>
                  <a:lnTo>
                    <a:pt x="145910" y="601143"/>
                  </a:lnTo>
                  <a:lnTo>
                    <a:pt x="109793" y="572991"/>
                  </a:lnTo>
                  <a:lnTo>
                    <a:pt x="78047" y="540268"/>
                  </a:lnTo>
                  <a:lnTo>
                    <a:pt x="51102" y="503551"/>
                  </a:lnTo>
                  <a:lnTo>
                    <a:pt x="29393" y="463417"/>
                  </a:lnTo>
                  <a:lnTo>
                    <a:pt x="13352" y="420443"/>
                  </a:lnTo>
                  <a:lnTo>
                    <a:pt x="3410" y="375205"/>
                  </a:lnTo>
                  <a:lnTo>
                    <a:pt x="0" y="328282"/>
                  </a:lnTo>
                  <a:lnTo>
                    <a:pt x="3565" y="279837"/>
                  </a:lnTo>
                  <a:lnTo>
                    <a:pt x="13920" y="233576"/>
                  </a:lnTo>
                  <a:lnTo>
                    <a:pt x="30553" y="190013"/>
                  </a:lnTo>
                  <a:lnTo>
                    <a:pt x="52953" y="149658"/>
                  </a:lnTo>
                  <a:lnTo>
                    <a:pt x="80607" y="113023"/>
                  </a:lnTo>
                  <a:lnTo>
                    <a:pt x="113005" y="80620"/>
                  </a:lnTo>
                  <a:lnTo>
                    <a:pt x="149633" y="52962"/>
                  </a:lnTo>
                  <a:lnTo>
                    <a:pt x="189982" y="30558"/>
                  </a:lnTo>
                  <a:lnTo>
                    <a:pt x="233539" y="13922"/>
                  </a:lnTo>
                  <a:lnTo>
                    <a:pt x="279793" y="3566"/>
                  </a:lnTo>
                  <a:lnTo>
                    <a:pt x="328231" y="0"/>
                  </a:lnTo>
                  <a:lnTo>
                    <a:pt x="376676" y="3566"/>
                  </a:lnTo>
                  <a:lnTo>
                    <a:pt x="422937" y="13922"/>
                  </a:lnTo>
                  <a:lnTo>
                    <a:pt x="466500" y="30558"/>
                  </a:lnTo>
                  <a:lnTo>
                    <a:pt x="506855" y="52962"/>
                  </a:lnTo>
                  <a:lnTo>
                    <a:pt x="543490" y="80620"/>
                  </a:lnTo>
                  <a:lnTo>
                    <a:pt x="575892" y="113023"/>
                  </a:lnTo>
                  <a:lnTo>
                    <a:pt x="603551" y="149658"/>
                  </a:lnTo>
                  <a:lnTo>
                    <a:pt x="625954" y="190013"/>
                  </a:lnTo>
                  <a:lnTo>
                    <a:pt x="642590" y="233576"/>
                  </a:lnTo>
                  <a:lnTo>
                    <a:pt x="652947" y="279837"/>
                  </a:lnTo>
                  <a:lnTo>
                    <a:pt x="656513" y="328282"/>
                  </a:lnTo>
                  <a:lnTo>
                    <a:pt x="656513" y="338112"/>
                  </a:lnTo>
                  <a:lnTo>
                    <a:pt x="694626" y="338112"/>
                  </a:lnTo>
                  <a:lnTo>
                    <a:pt x="592886" y="439851"/>
                  </a:lnTo>
                  <a:lnTo>
                    <a:pt x="491172" y="338112"/>
                  </a:lnTo>
                  <a:close/>
                </a:path>
              </a:pathLst>
            </a:custGeom>
            <a:ln w="12700">
              <a:solidFill>
                <a:srgbClr val="009DB4"/>
              </a:solidFill>
            </a:ln>
          </p:spPr>
          <p:txBody>
            <a:bodyPr wrap="square" lIns="0" tIns="0" rIns="0" bIns="0" rtlCol="0"/>
            <a:lstStyle/>
            <a:p>
              <a:endParaRPr sz="3240"/>
            </a:p>
          </p:txBody>
        </p:sp>
      </p:grpSp>
      <p:sp>
        <p:nvSpPr>
          <p:cNvPr id="6" name="object 6"/>
          <p:cNvSpPr/>
          <p:nvPr/>
        </p:nvSpPr>
        <p:spPr>
          <a:xfrm>
            <a:off x="5916687" y="3849622"/>
            <a:ext cx="2218563" cy="660654"/>
          </a:xfrm>
          <a:custGeom>
            <a:avLst/>
            <a:gdLst/>
            <a:ahLst/>
            <a:cxnLst/>
            <a:rect l="l" t="t" r="r" b="b"/>
            <a:pathLst>
              <a:path w="1232535" h="367030">
                <a:moveTo>
                  <a:pt x="568020" y="105321"/>
                </a:moveTo>
                <a:lnTo>
                  <a:pt x="468718" y="105321"/>
                </a:lnTo>
                <a:lnTo>
                  <a:pt x="463791" y="124879"/>
                </a:lnTo>
                <a:lnTo>
                  <a:pt x="548462" y="124879"/>
                </a:lnTo>
                <a:lnTo>
                  <a:pt x="548462" y="243001"/>
                </a:lnTo>
                <a:lnTo>
                  <a:pt x="19558" y="243001"/>
                </a:lnTo>
                <a:lnTo>
                  <a:pt x="19558" y="124879"/>
                </a:lnTo>
                <a:lnTo>
                  <a:pt x="186067" y="124879"/>
                </a:lnTo>
                <a:lnTo>
                  <a:pt x="214972" y="105321"/>
                </a:lnTo>
                <a:lnTo>
                  <a:pt x="0" y="105321"/>
                </a:lnTo>
                <a:lnTo>
                  <a:pt x="0" y="262559"/>
                </a:lnTo>
                <a:lnTo>
                  <a:pt x="568020" y="262559"/>
                </a:lnTo>
                <a:lnTo>
                  <a:pt x="568020" y="105321"/>
                </a:lnTo>
                <a:close/>
              </a:path>
              <a:path w="1232535" h="367030">
                <a:moveTo>
                  <a:pt x="1232484" y="183210"/>
                </a:moveTo>
                <a:lnTo>
                  <a:pt x="1049286" y="0"/>
                </a:lnTo>
                <a:lnTo>
                  <a:pt x="1049286" y="103822"/>
                </a:lnTo>
                <a:lnTo>
                  <a:pt x="889673" y="103847"/>
                </a:lnTo>
                <a:lnTo>
                  <a:pt x="890765" y="105333"/>
                </a:lnTo>
                <a:lnTo>
                  <a:pt x="875157" y="120078"/>
                </a:lnTo>
                <a:lnTo>
                  <a:pt x="872261" y="123405"/>
                </a:lnTo>
                <a:lnTo>
                  <a:pt x="1068844" y="123380"/>
                </a:lnTo>
                <a:lnTo>
                  <a:pt x="1068844" y="47218"/>
                </a:lnTo>
                <a:lnTo>
                  <a:pt x="1204823" y="183210"/>
                </a:lnTo>
                <a:lnTo>
                  <a:pt x="1068844" y="319189"/>
                </a:lnTo>
                <a:lnTo>
                  <a:pt x="1068844" y="243001"/>
                </a:lnTo>
                <a:lnTo>
                  <a:pt x="616292" y="243027"/>
                </a:lnTo>
                <a:lnTo>
                  <a:pt x="582828" y="262585"/>
                </a:lnTo>
                <a:lnTo>
                  <a:pt x="1049286" y="262559"/>
                </a:lnTo>
                <a:lnTo>
                  <a:pt x="1049286" y="366407"/>
                </a:lnTo>
                <a:lnTo>
                  <a:pt x="1232484" y="183210"/>
                </a:lnTo>
                <a:close/>
              </a:path>
            </a:pathLst>
          </a:custGeom>
          <a:solidFill>
            <a:srgbClr val="009DB4"/>
          </a:solidFill>
        </p:spPr>
        <p:txBody>
          <a:bodyPr wrap="square" lIns="0" tIns="0" rIns="0" bIns="0" rtlCol="0"/>
          <a:lstStyle/>
          <a:p>
            <a:endParaRPr sz="3240"/>
          </a:p>
        </p:txBody>
      </p:sp>
      <p:sp>
        <p:nvSpPr>
          <p:cNvPr id="7" name="object 7"/>
          <p:cNvSpPr/>
          <p:nvPr/>
        </p:nvSpPr>
        <p:spPr>
          <a:xfrm>
            <a:off x="3818374" y="3849617"/>
            <a:ext cx="900684" cy="660654"/>
          </a:xfrm>
          <a:custGeom>
            <a:avLst/>
            <a:gdLst/>
            <a:ahLst/>
            <a:cxnLst/>
            <a:rect l="l" t="t" r="r" b="b"/>
            <a:pathLst>
              <a:path w="500380" h="367030">
                <a:moveTo>
                  <a:pt x="316776" y="0"/>
                </a:moveTo>
                <a:lnTo>
                  <a:pt x="316776" y="103822"/>
                </a:lnTo>
                <a:lnTo>
                  <a:pt x="0" y="103822"/>
                </a:lnTo>
                <a:lnTo>
                  <a:pt x="0" y="262559"/>
                </a:lnTo>
                <a:lnTo>
                  <a:pt x="316776" y="262559"/>
                </a:lnTo>
                <a:lnTo>
                  <a:pt x="316776" y="366407"/>
                </a:lnTo>
                <a:lnTo>
                  <a:pt x="363994" y="319189"/>
                </a:lnTo>
                <a:lnTo>
                  <a:pt x="336346" y="319189"/>
                </a:lnTo>
                <a:lnTo>
                  <a:pt x="336346" y="243001"/>
                </a:lnTo>
                <a:lnTo>
                  <a:pt x="19558" y="243001"/>
                </a:lnTo>
                <a:lnTo>
                  <a:pt x="19558" y="123380"/>
                </a:lnTo>
                <a:lnTo>
                  <a:pt x="336346" y="123380"/>
                </a:lnTo>
                <a:lnTo>
                  <a:pt x="336346" y="47218"/>
                </a:lnTo>
                <a:lnTo>
                  <a:pt x="363991" y="47218"/>
                </a:lnTo>
                <a:lnTo>
                  <a:pt x="316776" y="0"/>
                </a:lnTo>
                <a:close/>
              </a:path>
              <a:path w="500380" h="367030">
                <a:moveTo>
                  <a:pt x="363991" y="47218"/>
                </a:moveTo>
                <a:lnTo>
                  <a:pt x="336346" y="47218"/>
                </a:lnTo>
                <a:lnTo>
                  <a:pt x="472313" y="183210"/>
                </a:lnTo>
                <a:lnTo>
                  <a:pt x="336346" y="319189"/>
                </a:lnTo>
                <a:lnTo>
                  <a:pt x="363994" y="319189"/>
                </a:lnTo>
                <a:lnTo>
                  <a:pt x="499973" y="183210"/>
                </a:lnTo>
                <a:lnTo>
                  <a:pt x="363991" y="47218"/>
                </a:lnTo>
                <a:close/>
              </a:path>
            </a:pathLst>
          </a:custGeom>
          <a:solidFill>
            <a:srgbClr val="45555F"/>
          </a:solidFill>
        </p:spPr>
        <p:txBody>
          <a:bodyPr wrap="square" lIns="0" tIns="0" rIns="0" bIns="0" rtlCol="0"/>
          <a:lstStyle/>
          <a:p>
            <a:endParaRPr sz="3240"/>
          </a:p>
        </p:txBody>
      </p:sp>
      <p:sp>
        <p:nvSpPr>
          <p:cNvPr id="8" name="object 8"/>
          <p:cNvSpPr/>
          <p:nvPr/>
        </p:nvSpPr>
        <p:spPr>
          <a:xfrm>
            <a:off x="6232707" y="2867631"/>
            <a:ext cx="1473327" cy="1455039"/>
          </a:xfrm>
          <a:custGeom>
            <a:avLst/>
            <a:gdLst/>
            <a:ahLst/>
            <a:cxnLst/>
            <a:rect l="l" t="t" r="r" b="b"/>
            <a:pathLst>
              <a:path w="818514" h="808355">
                <a:moveTo>
                  <a:pt x="513266" y="157238"/>
                </a:moveTo>
                <a:lnTo>
                  <a:pt x="414362" y="157238"/>
                </a:lnTo>
                <a:lnTo>
                  <a:pt x="464042" y="162261"/>
                </a:lnTo>
                <a:lnTo>
                  <a:pt x="510343" y="176664"/>
                </a:lnTo>
                <a:lnTo>
                  <a:pt x="552266" y="199447"/>
                </a:lnTo>
                <a:lnTo>
                  <a:pt x="588810" y="229609"/>
                </a:lnTo>
                <a:lnTo>
                  <a:pt x="618974" y="266151"/>
                </a:lnTo>
                <a:lnTo>
                  <a:pt x="641759" y="308071"/>
                </a:lnTo>
                <a:lnTo>
                  <a:pt x="656163" y="354371"/>
                </a:lnTo>
                <a:lnTo>
                  <a:pt x="661187" y="404050"/>
                </a:lnTo>
                <a:lnTo>
                  <a:pt x="656163" y="453729"/>
                </a:lnTo>
                <a:lnTo>
                  <a:pt x="641759" y="500031"/>
                </a:lnTo>
                <a:lnTo>
                  <a:pt x="618974" y="541953"/>
                </a:lnTo>
                <a:lnTo>
                  <a:pt x="588810" y="578497"/>
                </a:lnTo>
                <a:lnTo>
                  <a:pt x="552266" y="608662"/>
                </a:lnTo>
                <a:lnTo>
                  <a:pt x="510343" y="631446"/>
                </a:lnTo>
                <a:lnTo>
                  <a:pt x="464042" y="645851"/>
                </a:lnTo>
                <a:lnTo>
                  <a:pt x="414362" y="650875"/>
                </a:lnTo>
                <a:lnTo>
                  <a:pt x="404583" y="650875"/>
                </a:lnTo>
                <a:lnTo>
                  <a:pt x="404583" y="808113"/>
                </a:lnTo>
                <a:lnTo>
                  <a:pt x="414362" y="808113"/>
                </a:lnTo>
                <a:lnTo>
                  <a:pt x="461418" y="805390"/>
                </a:lnTo>
                <a:lnTo>
                  <a:pt x="506896" y="797423"/>
                </a:lnTo>
                <a:lnTo>
                  <a:pt x="537285" y="788428"/>
                </a:lnTo>
                <a:lnTo>
                  <a:pt x="424141" y="788428"/>
                </a:lnTo>
                <a:lnTo>
                  <a:pt x="424141" y="670255"/>
                </a:lnTo>
                <a:lnTo>
                  <a:pt x="470437" y="664499"/>
                </a:lnTo>
                <a:lnTo>
                  <a:pt x="513940" y="651135"/>
                </a:lnTo>
                <a:lnTo>
                  <a:pt x="553942" y="630869"/>
                </a:lnTo>
                <a:lnTo>
                  <a:pt x="589735" y="604412"/>
                </a:lnTo>
                <a:lnTo>
                  <a:pt x="620609" y="572471"/>
                </a:lnTo>
                <a:lnTo>
                  <a:pt x="645855" y="535756"/>
                </a:lnTo>
                <a:lnTo>
                  <a:pt x="664766" y="494975"/>
                </a:lnTo>
                <a:lnTo>
                  <a:pt x="676632" y="450837"/>
                </a:lnTo>
                <a:lnTo>
                  <a:pt x="680745" y="404050"/>
                </a:lnTo>
                <a:lnTo>
                  <a:pt x="676446" y="356235"/>
                </a:lnTo>
                <a:lnTo>
                  <a:pt x="664053" y="311204"/>
                </a:lnTo>
                <a:lnTo>
                  <a:pt x="644325" y="269716"/>
                </a:lnTo>
                <a:lnTo>
                  <a:pt x="618019" y="232529"/>
                </a:lnTo>
                <a:lnTo>
                  <a:pt x="585894" y="200402"/>
                </a:lnTo>
                <a:lnTo>
                  <a:pt x="548708" y="174093"/>
                </a:lnTo>
                <a:lnTo>
                  <a:pt x="513266" y="157238"/>
                </a:lnTo>
                <a:close/>
              </a:path>
              <a:path w="818514" h="808355">
                <a:moveTo>
                  <a:pt x="536856" y="19558"/>
                </a:moveTo>
                <a:lnTo>
                  <a:pt x="414362" y="19558"/>
                </a:lnTo>
                <a:lnTo>
                  <a:pt x="462529" y="22559"/>
                </a:lnTo>
                <a:lnTo>
                  <a:pt x="508928" y="31321"/>
                </a:lnTo>
                <a:lnTo>
                  <a:pt x="553196" y="45481"/>
                </a:lnTo>
                <a:lnTo>
                  <a:pt x="594971" y="64675"/>
                </a:lnTo>
                <a:lnTo>
                  <a:pt x="633890" y="88541"/>
                </a:lnTo>
                <a:lnTo>
                  <a:pt x="669590" y="116714"/>
                </a:lnTo>
                <a:lnTo>
                  <a:pt x="701707" y="148833"/>
                </a:lnTo>
                <a:lnTo>
                  <a:pt x="729878" y="184533"/>
                </a:lnTo>
                <a:lnTo>
                  <a:pt x="753742" y="223452"/>
                </a:lnTo>
                <a:lnTo>
                  <a:pt x="772935" y="265226"/>
                </a:lnTo>
                <a:lnTo>
                  <a:pt x="787093" y="309493"/>
                </a:lnTo>
                <a:lnTo>
                  <a:pt x="795854" y="355889"/>
                </a:lnTo>
                <a:lnTo>
                  <a:pt x="798855" y="404050"/>
                </a:lnTo>
                <a:lnTo>
                  <a:pt x="795945" y="451483"/>
                </a:lnTo>
                <a:lnTo>
                  <a:pt x="787445" y="497209"/>
                </a:lnTo>
                <a:lnTo>
                  <a:pt x="773702" y="540883"/>
                </a:lnTo>
                <a:lnTo>
                  <a:pt x="755063" y="582157"/>
                </a:lnTo>
                <a:lnTo>
                  <a:pt x="731874" y="620684"/>
                </a:lnTo>
                <a:lnTo>
                  <a:pt x="704482" y="656119"/>
                </a:lnTo>
                <a:lnTo>
                  <a:pt x="673232" y="688113"/>
                </a:lnTo>
                <a:lnTo>
                  <a:pt x="638472" y="716322"/>
                </a:lnTo>
                <a:lnTo>
                  <a:pt x="600548" y="740396"/>
                </a:lnTo>
                <a:lnTo>
                  <a:pt x="559806" y="759991"/>
                </a:lnTo>
                <a:lnTo>
                  <a:pt x="516594" y="774759"/>
                </a:lnTo>
                <a:lnTo>
                  <a:pt x="471257" y="784354"/>
                </a:lnTo>
                <a:lnTo>
                  <a:pt x="424141" y="788428"/>
                </a:lnTo>
                <a:lnTo>
                  <a:pt x="537285" y="788428"/>
                </a:lnTo>
                <a:lnTo>
                  <a:pt x="591898" y="766983"/>
                </a:lnTo>
                <a:lnTo>
                  <a:pt x="630812" y="745120"/>
                </a:lnTo>
                <a:lnTo>
                  <a:pt x="666926" y="719235"/>
                </a:lnTo>
                <a:lnTo>
                  <a:pt x="699936" y="689635"/>
                </a:lnTo>
                <a:lnTo>
                  <a:pt x="729536" y="656624"/>
                </a:lnTo>
                <a:lnTo>
                  <a:pt x="755420" y="620509"/>
                </a:lnTo>
                <a:lnTo>
                  <a:pt x="777283" y="581594"/>
                </a:lnTo>
                <a:lnTo>
                  <a:pt x="794819" y="540185"/>
                </a:lnTo>
                <a:lnTo>
                  <a:pt x="807723" y="496588"/>
                </a:lnTo>
                <a:lnTo>
                  <a:pt x="815624" y="451483"/>
                </a:lnTo>
                <a:lnTo>
                  <a:pt x="818413" y="404050"/>
                </a:lnTo>
                <a:lnTo>
                  <a:pt x="815690" y="356995"/>
                </a:lnTo>
                <a:lnTo>
                  <a:pt x="807723" y="311517"/>
                </a:lnTo>
                <a:lnTo>
                  <a:pt x="794819" y="267921"/>
                </a:lnTo>
                <a:lnTo>
                  <a:pt x="777283" y="226514"/>
                </a:lnTo>
                <a:lnTo>
                  <a:pt x="755420" y="187600"/>
                </a:lnTo>
                <a:lnTo>
                  <a:pt x="729536" y="151486"/>
                </a:lnTo>
                <a:lnTo>
                  <a:pt x="699936" y="118476"/>
                </a:lnTo>
                <a:lnTo>
                  <a:pt x="666926" y="88877"/>
                </a:lnTo>
                <a:lnTo>
                  <a:pt x="630812" y="62993"/>
                </a:lnTo>
                <a:lnTo>
                  <a:pt x="591898" y="41130"/>
                </a:lnTo>
                <a:lnTo>
                  <a:pt x="550491" y="23593"/>
                </a:lnTo>
                <a:lnTo>
                  <a:pt x="536856" y="19558"/>
                </a:lnTo>
                <a:close/>
              </a:path>
              <a:path w="818514" h="808355">
                <a:moveTo>
                  <a:pt x="414362" y="0"/>
                </a:moveTo>
                <a:lnTo>
                  <a:pt x="367309" y="2723"/>
                </a:lnTo>
                <a:lnTo>
                  <a:pt x="321832" y="10689"/>
                </a:lnTo>
                <a:lnTo>
                  <a:pt x="278237" y="23593"/>
                </a:lnTo>
                <a:lnTo>
                  <a:pt x="236829" y="41130"/>
                </a:lnTo>
                <a:lnTo>
                  <a:pt x="197915" y="62993"/>
                </a:lnTo>
                <a:lnTo>
                  <a:pt x="161799" y="88877"/>
                </a:lnTo>
                <a:lnTo>
                  <a:pt x="128787" y="118476"/>
                </a:lnTo>
                <a:lnTo>
                  <a:pt x="99185" y="151486"/>
                </a:lnTo>
                <a:lnTo>
                  <a:pt x="73299" y="187600"/>
                </a:lnTo>
                <a:lnTo>
                  <a:pt x="51434" y="226514"/>
                </a:lnTo>
                <a:lnTo>
                  <a:pt x="33896" y="267921"/>
                </a:lnTo>
                <a:lnTo>
                  <a:pt x="20990" y="311517"/>
                </a:lnTo>
                <a:lnTo>
                  <a:pt x="13023" y="356995"/>
                </a:lnTo>
                <a:lnTo>
                  <a:pt x="10299" y="404050"/>
                </a:lnTo>
                <a:lnTo>
                  <a:pt x="13247" y="453051"/>
                </a:lnTo>
                <a:lnTo>
                  <a:pt x="22124" y="501750"/>
                </a:lnTo>
                <a:lnTo>
                  <a:pt x="36719" y="548292"/>
                </a:lnTo>
                <a:lnTo>
                  <a:pt x="56936" y="592792"/>
                </a:lnTo>
                <a:lnTo>
                  <a:pt x="82651" y="634873"/>
                </a:lnTo>
                <a:lnTo>
                  <a:pt x="0" y="690753"/>
                </a:lnTo>
                <a:lnTo>
                  <a:pt x="255142" y="740194"/>
                </a:lnTo>
                <a:lnTo>
                  <a:pt x="259581" y="717296"/>
                </a:lnTo>
                <a:lnTo>
                  <a:pt x="239674" y="717296"/>
                </a:lnTo>
                <a:lnTo>
                  <a:pt x="50025" y="680529"/>
                </a:lnTo>
                <a:lnTo>
                  <a:pt x="110375" y="639762"/>
                </a:lnTo>
                <a:lnTo>
                  <a:pt x="104263" y="631446"/>
                </a:lnTo>
                <a:lnTo>
                  <a:pt x="77880" y="590373"/>
                </a:lnTo>
                <a:lnTo>
                  <a:pt x="57071" y="546617"/>
                </a:lnTo>
                <a:lnTo>
                  <a:pt x="42046" y="500708"/>
                </a:lnTo>
                <a:lnTo>
                  <a:pt x="32936" y="453051"/>
                </a:lnTo>
                <a:lnTo>
                  <a:pt x="29870" y="404050"/>
                </a:lnTo>
                <a:lnTo>
                  <a:pt x="32871" y="355889"/>
                </a:lnTo>
                <a:lnTo>
                  <a:pt x="41632" y="309493"/>
                </a:lnTo>
                <a:lnTo>
                  <a:pt x="55790" y="265226"/>
                </a:lnTo>
                <a:lnTo>
                  <a:pt x="74983" y="223452"/>
                </a:lnTo>
                <a:lnTo>
                  <a:pt x="98846" y="184533"/>
                </a:lnTo>
                <a:lnTo>
                  <a:pt x="127018" y="148833"/>
                </a:lnTo>
                <a:lnTo>
                  <a:pt x="159135" y="116714"/>
                </a:lnTo>
                <a:lnTo>
                  <a:pt x="194835" y="88541"/>
                </a:lnTo>
                <a:lnTo>
                  <a:pt x="233753" y="64675"/>
                </a:lnTo>
                <a:lnTo>
                  <a:pt x="275528" y="45481"/>
                </a:lnTo>
                <a:lnTo>
                  <a:pt x="319797" y="31321"/>
                </a:lnTo>
                <a:lnTo>
                  <a:pt x="366196" y="22559"/>
                </a:lnTo>
                <a:lnTo>
                  <a:pt x="414362" y="19558"/>
                </a:lnTo>
                <a:lnTo>
                  <a:pt x="536856" y="19558"/>
                </a:lnTo>
                <a:lnTo>
                  <a:pt x="506896" y="10689"/>
                </a:lnTo>
                <a:lnTo>
                  <a:pt x="461418" y="2723"/>
                </a:lnTo>
                <a:lnTo>
                  <a:pt x="414362" y="0"/>
                </a:lnTo>
                <a:close/>
              </a:path>
              <a:path w="818514" h="808355">
                <a:moveTo>
                  <a:pt x="296347" y="527646"/>
                </a:moveTo>
                <a:lnTo>
                  <a:pt x="276415" y="527646"/>
                </a:lnTo>
                <a:lnTo>
                  <a:pt x="239674" y="717296"/>
                </a:lnTo>
                <a:lnTo>
                  <a:pt x="259581" y="717296"/>
                </a:lnTo>
                <a:lnTo>
                  <a:pt x="296347" y="527646"/>
                </a:lnTo>
                <a:close/>
              </a:path>
              <a:path w="818514" h="808355">
                <a:moveTo>
                  <a:pt x="414362" y="137668"/>
                </a:moveTo>
                <a:lnTo>
                  <a:pt x="366541" y="141968"/>
                </a:lnTo>
                <a:lnTo>
                  <a:pt x="321506" y="154363"/>
                </a:lnTo>
                <a:lnTo>
                  <a:pt x="280017" y="174093"/>
                </a:lnTo>
                <a:lnTo>
                  <a:pt x="242831" y="200402"/>
                </a:lnTo>
                <a:lnTo>
                  <a:pt x="210706" y="232529"/>
                </a:lnTo>
                <a:lnTo>
                  <a:pt x="184400" y="269716"/>
                </a:lnTo>
                <a:lnTo>
                  <a:pt x="164672" y="311204"/>
                </a:lnTo>
                <a:lnTo>
                  <a:pt x="152279" y="356235"/>
                </a:lnTo>
                <a:lnTo>
                  <a:pt x="147980" y="404050"/>
                </a:lnTo>
                <a:lnTo>
                  <a:pt x="151516" y="447756"/>
                </a:lnTo>
                <a:lnTo>
                  <a:pt x="161991" y="489723"/>
                </a:lnTo>
                <a:lnTo>
                  <a:pt x="179205" y="529382"/>
                </a:lnTo>
                <a:lnTo>
                  <a:pt x="202958" y="566166"/>
                </a:lnTo>
                <a:lnTo>
                  <a:pt x="208572" y="573455"/>
                </a:lnTo>
                <a:lnTo>
                  <a:pt x="247976" y="546849"/>
                </a:lnTo>
                <a:lnTo>
                  <a:pt x="213017" y="546849"/>
                </a:lnTo>
                <a:lnTo>
                  <a:pt x="193352" y="514160"/>
                </a:lnTo>
                <a:lnTo>
                  <a:pt x="179114" y="479164"/>
                </a:lnTo>
                <a:lnTo>
                  <a:pt x="170458" y="442311"/>
                </a:lnTo>
                <a:lnTo>
                  <a:pt x="167538" y="404050"/>
                </a:lnTo>
                <a:lnTo>
                  <a:pt x="172562" y="354371"/>
                </a:lnTo>
                <a:lnTo>
                  <a:pt x="186966" y="308071"/>
                </a:lnTo>
                <a:lnTo>
                  <a:pt x="209751" y="266151"/>
                </a:lnTo>
                <a:lnTo>
                  <a:pt x="239915" y="229609"/>
                </a:lnTo>
                <a:lnTo>
                  <a:pt x="276459" y="199447"/>
                </a:lnTo>
                <a:lnTo>
                  <a:pt x="318382" y="176664"/>
                </a:lnTo>
                <a:lnTo>
                  <a:pt x="364683" y="162261"/>
                </a:lnTo>
                <a:lnTo>
                  <a:pt x="414362" y="157238"/>
                </a:lnTo>
                <a:lnTo>
                  <a:pt x="513266" y="157238"/>
                </a:lnTo>
                <a:lnTo>
                  <a:pt x="507219" y="154363"/>
                </a:lnTo>
                <a:lnTo>
                  <a:pt x="462184" y="141968"/>
                </a:lnTo>
                <a:lnTo>
                  <a:pt x="414362" y="137668"/>
                </a:lnTo>
                <a:close/>
              </a:path>
              <a:path w="818514" h="808355">
                <a:moveTo>
                  <a:pt x="304609" y="485025"/>
                </a:moveTo>
                <a:lnTo>
                  <a:pt x="213017" y="546849"/>
                </a:lnTo>
                <a:lnTo>
                  <a:pt x="247976" y="546849"/>
                </a:lnTo>
                <a:lnTo>
                  <a:pt x="276415" y="527646"/>
                </a:lnTo>
                <a:lnTo>
                  <a:pt x="296347" y="527646"/>
                </a:lnTo>
                <a:lnTo>
                  <a:pt x="304609" y="485025"/>
                </a:lnTo>
                <a:close/>
              </a:path>
            </a:pathLst>
          </a:custGeom>
          <a:solidFill>
            <a:srgbClr val="009DB4"/>
          </a:solidFill>
        </p:spPr>
        <p:txBody>
          <a:bodyPr wrap="square" lIns="0" tIns="0" rIns="0" bIns="0" rtlCol="0"/>
          <a:lstStyle/>
          <a:p>
            <a:endParaRPr sz="3240"/>
          </a:p>
        </p:txBody>
      </p:sp>
      <p:sp>
        <p:nvSpPr>
          <p:cNvPr id="9" name="object 9"/>
          <p:cNvSpPr/>
          <p:nvPr/>
        </p:nvSpPr>
        <p:spPr>
          <a:xfrm>
            <a:off x="4763818" y="3541193"/>
            <a:ext cx="946404" cy="1167003"/>
          </a:xfrm>
          <a:custGeom>
            <a:avLst/>
            <a:gdLst/>
            <a:ahLst/>
            <a:cxnLst/>
            <a:rect l="l" t="t" r="r" b="b"/>
            <a:pathLst>
              <a:path w="525780" h="648335">
                <a:moveTo>
                  <a:pt x="357797" y="0"/>
                </a:moveTo>
                <a:lnTo>
                  <a:pt x="86233" y="174574"/>
                </a:lnTo>
                <a:lnTo>
                  <a:pt x="86233" y="648296"/>
                </a:lnTo>
                <a:lnTo>
                  <a:pt x="153835" y="608444"/>
                </a:lnTo>
                <a:lnTo>
                  <a:pt x="153835" y="162864"/>
                </a:lnTo>
                <a:lnTo>
                  <a:pt x="358279" y="31407"/>
                </a:lnTo>
                <a:lnTo>
                  <a:pt x="357797" y="31407"/>
                </a:lnTo>
                <a:lnTo>
                  <a:pt x="357797" y="0"/>
                </a:lnTo>
                <a:close/>
              </a:path>
              <a:path w="525780" h="648335">
                <a:moveTo>
                  <a:pt x="271564" y="0"/>
                </a:moveTo>
                <a:lnTo>
                  <a:pt x="0" y="174574"/>
                </a:lnTo>
                <a:lnTo>
                  <a:pt x="0" y="648106"/>
                </a:lnTo>
                <a:lnTo>
                  <a:pt x="65328" y="608774"/>
                </a:lnTo>
                <a:lnTo>
                  <a:pt x="65328" y="162864"/>
                </a:lnTo>
                <a:lnTo>
                  <a:pt x="271564" y="30251"/>
                </a:lnTo>
                <a:lnTo>
                  <a:pt x="271564" y="0"/>
                </a:lnTo>
                <a:close/>
              </a:path>
              <a:path w="525780" h="648335">
                <a:moveTo>
                  <a:pt x="446316" y="0"/>
                </a:moveTo>
                <a:lnTo>
                  <a:pt x="174752" y="174574"/>
                </a:lnTo>
                <a:lnTo>
                  <a:pt x="174752" y="647471"/>
                </a:lnTo>
                <a:lnTo>
                  <a:pt x="232714" y="610196"/>
                </a:lnTo>
                <a:lnTo>
                  <a:pt x="232714" y="162864"/>
                </a:lnTo>
                <a:lnTo>
                  <a:pt x="446316" y="25526"/>
                </a:lnTo>
                <a:lnTo>
                  <a:pt x="446316" y="0"/>
                </a:lnTo>
                <a:close/>
              </a:path>
              <a:path w="525780" h="648335">
                <a:moveTo>
                  <a:pt x="525208" y="0"/>
                </a:moveTo>
                <a:lnTo>
                  <a:pt x="253619" y="174574"/>
                </a:lnTo>
                <a:lnTo>
                  <a:pt x="253619" y="647446"/>
                </a:lnTo>
                <a:lnTo>
                  <a:pt x="525208" y="472846"/>
                </a:lnTo>
                <a:lnTo>
                  <a:pt x="525208" y="0"/>
                </a:lnTo>
                <a:close/>
              </a:path>
            </a:pathLst>
          </a:custGeom>
          <a:solidFill>
            <a:srgbClr val="6DC8BF"/>
          </a:solidFill>
        </p:spPr>
        <p:txBody>
          <a:bodyPr wrap="square" lIns="0" tIns="0" rIns="0" bIns="0" rtlCol="0"/>
          <a:lstStyle/>
          <a:p>
            <a:endParaRPr sz="3240"/>
          </a:p>
        </p:txBody>
      </p:sp>
      <p:sp>
        <p:nvSpPr>
          <p:cNvPr id="10" name="object 10"/>
          <p:cNvSpPr/>
          <p:nvPr/>
        </p:nvSpPr>
        <p:spPr>
          <a:xfrm>
            <a:off x="8210436" y="3670790"/>
            <a:ext cx="1276731" cy="968121"/>
          </a:xfrm>
          <a:custGeom>
            <a:avLst/>
            <a:gdLst/>
            <a:ahLst/>
            <a:cxnLst/>
            <a:rect l="l" t="t" r="r" b="b"/>
            <a:pathLst>
              <a:path w="709295" h="537844">
                <a:moveTo>
                  <a:pt x="516064" y="118414"/>
                </a:moveTo>
                <a:lnTo>
                  <a:pt x="0" y="118414"/>
                </a:lnTo>
                <a:lnTo>
                  <a:pt x="0" y="537311"/>
                </a:lnTo>
                <a:lnTo>
                  <a:pt x="516064" y="537311"/>
                </a:lnTo>
                <a:lnTo>
                  <a:pt x="516064" y="118414"/>
                </a:lnTo>
                <a:close/>
              </a:path>
              <a:path w="709295" h="537844">
                <a:moveTo>
                  <a:pt x="709091" y="17919"/>
                </a:moveTo>
                <a:lnTo>
                  <a:pt x="540029" y="113118"/>
                </a:lnTo>
                <a:lnTo>
                  <a:pt x="540029" y="532993"/>
                </a:lnTo>
                <a:lnTo>
                  <a:pt x="709091" y="408050"/>
                </a:lnTo>
                <a:lnTo>
                  <a:pt x="709091" y="17919"/>
                </a:lnTo>
                <a:close/>
              </a:path>
              <a:path w="709295" h="537844">
                <a:moveTo>
                  <a:pt x="691362" y="0"/>
                </a:moveTo>
                <a:lnTo>
                  <a:pt x="180517" y="0"/>
                </a:lnTo>
                <a:lnTo>
                  <a:pt x="18757" y="93865"/>
                </a:lnTo>
                <a:lnTo>
                  <a:pt x="524713" y="93865"/>
                </a:lnTo>
                <a:lnTo>
                  <a:pt x="691362" y="0"/>
                </a:lnTo>
                <a:close/>
              </a:path>
            </a:pathLst>
          </a:custGeom>
          <a:solidFill>
            <a:srgbClr val="CE7E95"/>
          </a:solidFill>
        </p:spPr>
        <p:txBody>
          <a:bodyPr wrap="square" lIns="0" tIns="0" rIns="0" bIns="0" rtlCol="0"/>
          <a:lstStyle/>
          <a:p>
            <a:endParaRPr sz="3240"/>
          </a:p>
        </p:txBody>
      </p:sp>
      <p:sp>
        <p:nvSpPr>
          <p:cNvPr id="11" name="object 11"/>
          <p:cNvSpPr/>
          <p:nvPr/>
        </p:nvSpPr>
        <p:spPr>
          <a:xfrm>
            <a:off x="2630834" y="3573589"/>
            <a:ext cx="980694" cy="299466"/>
          </a:xfrm>
          <a:custGeom>
            <a:avLst/>
            <a:gdLst/>
            <a:ahLst/>
            <a:cxnLst/>
            <a:rect l="l" t="t" r="r" b="b"/>
            <a:pathLst>
              <a:path w="544830" h="166369">
                <a:moveTo>
                  <a:pt x="441528" y="43180"/>
                </a:moveTo>
                <a:lnTo>
                  <a:pt x="0" y="43180"/>
                </a:lnTo>
                <a:lnTo>
                  <a:pt x="0" y="166077"/>
                </a:lnTo>
                <a:lnTo>
                  <a:pt x="441528" y="166077"/>
                </a:lnTo>
                <a:lnTo>
                  <a:pt x="441528" y="43180"/>
                </a:lnTo>
                <a:close/>
              </a:path>
              <a:path w="544830" h="166369">
                <a:moveTo>
                  <a:pt x="544614" y="1612"/>
                </a:moveTo>
                <a:lnTo>
                  <a:pt x="454317" y="41897"/>
                </a:lnTo>
                <a:lnTo>
                  <a:pt x="454317" y="164249"/>
                </a:lnTo>
                <a:lnTo>
                  <a:pt x="544614" y="111366"/>
                </a:lnTo>
                <a:lnTo>
                  <a:pt x="544614" y="1612"/>
                </a:lnTo>
                <a:close/>
              </a:path>
              <a:path w="544830" h="166369">
                <a:moveTo>
                  <a:pt x="522566" y="0"/>
                </a:moveTo>
                <a:lnTo>
                  <a:pt x="83820" y="0"/>
                </a:lnTo>
                <a:lnTo>
                  <a:pt x="10007" y="33756"/>
                </a:lnTo>
                <a:lnTo>
                  <a:pt x="446138" y="33756"/>
                </a:lnTo>
                <a:lnTo>
                  <a:pt x="522566" y="0"/>
                </a:lnTo>
                <a:close/>
              </a:path>
            </a:pathLst>
          </a:custGeom>
          <a:solidFill>
            <a:srgbClr val="45555F"/>
          </a:solidFill>
        </p:spPr>
        <p:txBody>
          <a:bodyPr wrap="square" lIns="0" tIns="0" rIns="0" bIns="0" rtlCol="0"/>
          <a:lstStyle/>
          <a:p>
            <a:endParaRPr sz="3240"/>
          </a:p>
        </p:txBody>
      </p:sp>
      <p:sp>
        <p:nvSpPr>
          <p:cNvPr id="12" name="object 12"/>
          <p:cNvSpPr/>
          <p:nvPr/>
        </p:nvSpPr>
        <p:spPr>
          <a:xfrm>
            <a:off x="2740859" y="4092146"/>
            <a:ext cx="980694" cy="549783"/>
          </a:xfrm>
          <a:custGeom>
            <a:avLst/>
            <a:gdLst/>
            <a:ahLst/>
            <a:cxnLst/>
            <a:rect l="l" t="t" r="r" b="b"/>
            <a:pathLst>
              <a:path w="544830" h="305435">
                <a:moveTo>
                  <a:pt x="441528" y="182270"/>
                </a:moveTo>
                <a:lnTo>
                  <a:pt x="0" y="182270"/>
                </a:lnTo>
                <a:lnTo>
                  <a:pt x="0" y="305155"/>
                </a:lnTo>
                <a:lnTo>
                  <a:pt x="441528" y="305155"/>
                </a:lnTo>
                <a:lnTo>
                  <a:pt x="441528" y="182270"/>
                </a:lnTo>
                <a:close/>
              </a:path>
              <a:path w="544830" h="305435">
                <a:moveTo>
                  <a:pt x="441528" y="41554"/>
                </a:moveTo>
                <a:lnTo>
                  <a:pt x="0" y="41554"/>
                </a:lnTo>
                <a:lnTo>
                  <a:pt x="0" y="164452"/>
                </a:lnTo>
                <a:lnTo>
                  <a:pt x="441528" y="164452"/>
                </a:lnTo>
                <a:lnTo>
                  <a:pt x="441528" y="41554"/>
                </a:lnTo>
                <a:close/>
              </a:path>
              <a:path w="544830" h="305435">
                <a:moveTo>
                  <a:pt x="544614" y="140703"/>
                </a:moveTo>
                <a:lnTo>
                  <a:pt x="454329" y="180987"/>
                </a:lnTo>
                <a:lnTo>
                  <a:pt x="454329" y="303326"/>
                </a:lnTo>
                <a:lnTo>
                  <a:pt x="544614" y="250456"/>
                </a:lnTo>
                <a:lnTo>
                  <a:pt x="544614" y="140703"/>
                </a:lnTo>
                <a:close/>
              </a:path>
              <a:path w="544830" h="305435">
                <a:moveTo>
                  <a:pt x="544614" y="0"/>
                </a:moveTo>
                <a:lnTo>
                  <a:pt x="454329" y="40284"/>
                </a:lnTo>
                <a:lnTo>
                  <a:pt x="454329" y="162623"/>
                </a:lnTo>
                <a:lnTo>
                  <a:pt x="544614" y="109753"/>
                </a:lnTo>
                <a:lnTo>
                  <a:pt x="544614" y="0"/>
                </a:lnTo>
                <a:close/>
              </a:path>
            </a:pathLst>
          </a:custGeom>
          <a:solidFill>
            <a:srgbClr val="45555F"/>
          </a:solidFill>
        </p:spPr>
        <p:txBody>
          <a:bodyPr wrap="square" lIns="0" tIns="0" rIns="0" bIns="0" rtlCol="0"/>
          <a:lstStyle/>
          <a:p>
            <a:endParaRPr sz="3240"/>
          </a:p>
        </p:txBody>
      </p:sp>
      <p:sp>
        <p:nvSpPr>
          <p:cNvPr id="13" name="object 13"/>
          <p:cNvSpPr/>
          <p:nvPr/>
        </p:nvSpPr>
        <p:spPr>
          <a:xfrm>
            <a:off x="2681753" y="5129729"/>
            <a:ext cx="1609344" cy="410337"/>
          </a:xfrm>
          <a:custGeom>
            <a:avLst/>
            <a:gdLst/>
            <a:ahLst/>
            <a:cxnLst/>
            <a:rect l="l" t="t" r="r" b="b"/>
            <a:pathLst>
              <a:path w="894080" h="227964">
                <a:moveTo>
                  <a:pt x="857656" y="0"/>
                </a:moveTo>
                <a:lnTo>
                  <a:pt x="36004" y="0"/>
                </a:lnTo>
                <a:lnTo>
                  <a:pt x="21988" y="2828"/>
                </a:lnTo>
                <a:lnTo>
                  <a:pt x="10544" y="10544"/>
                </a:lnTo>
                <a:lnTo>
                  <a:pt x="2828" y="21988"/>
                </a:lnTo>
                <a:lnTo>
                  <a:pt x="0" y="36004"/>
                </a:lnTo>
                <a:lnTo>
                  <a:pt x="0" y="191655"/>
                </a:lnTo>
                <a:lnTo>
                  <a:pt x="2828" y="205664"/>
                </a:lnTo>
                <a:lnTo>
                  <a:pt x="10544" y="217104"/>
                </a:lnTo>
                <a:lnTo>
                  <a:pt x="21988" y="224818"/>
                </a:lnTo>
                <a:lnTo>
                  <a:pt x="36004" y="227647"/>
                </a:lnTo>
                <a:lnTo>
                  <a:pt x="857656" y="227647"/>
                </a:lnTo>
                <a:lnTo>
                  <a:pt x="871667" y="224818"/>
                </a:lnTo>
                <a:lnTo>
                  <a:pt x="883111" y="217104"/>
                </a:lnTo>
                <a:lnTo>
                  <a:pt x="890830" y="205664"/>
                </a:lnTo>
                <a:lnTo>
                  <a:pt x="893660" y="191655"/>
                </a:lnTo>
                <a:lnTo>
                  <a:pt x="893660" y="36004"/>
                </a:lnTo>
                <a:lnTo>
                  <a:pt x="890830" y="21988"/>
                </a:lnTo>
                <a:lnTo>
                  <a:pt x="883111" y="10544"/>
                </a:lnTo>
                <a:lnTo>
                  <a:pt x="871667" y="2828"/>
                </a:lnTo>
                <a:lnTo>
                  <a:pt x="857656" y="0"/>
                </a:lnTo>
                <a:close/>
              </a:path>
            </a:pathLst>
          </a:custGeom>
          <a:solidFill>
            <a:srgbClr val="6A7A85"/>
          </a:solidFill>
        </p:spPr>
        <p:txBody>
          <a:bodyPr wrap="square" lIns="0" tIns="0" rIns="0" bIns="0" rtlCol="0"/>
          <a:lstStyle/>
          <a:p>
            <a:endParaRPr sz="3240"/>
          </a:p>
        </p:txBody>
      </p:sp>
      <p:sp>
        <p:nvSpPr>
          <p:cNvPr id="14" name="object 14"/>
          <p:cNvSpPr txBox="1"/>
          <p:nvPr/>
        </p:nvSpPr>
        <p:spPr>
          <a:xfrm>
            <a:off x="2786436" y="5175448"/>
            <a:ext cx="1368171" cy="244682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2860">
              <a:spcBef>
                <a:spcPts val="180"/>
              </a:spcBef>
            </a:pPr>
            <a:r>
              <a:rPr sz="1440" b="1" spc="9" dirty="0">
                <a:solidFill>
                  <a:srgbClr val="FFFFFF"/>
                </a:solidFill>
                <a:latin typeface="MyriadPro-Semibold"/>
                <a:cs typeface="MyriadPro-Semibold"/>
              </a:rPr>
              <a:t>Product</a:t>
            </a:r>
            <a:r>
              <a:rPr sz="1440" b="1" spc="-81" dirty="0">
                <a:solidFill>
                  <a:srgbClr val="FFFFFF"/>
                </a:solidFill>
                <a:latin typeface="MyriadPro-Semibold"/>
                <a:cs typeface="MyriadPro-Semibold"/>
              </a:rPr>
              <a:t> </a:t>
            </a:r>
            <a:r>
              <a:rPr sz="1440" b="1" spc="9" dirty="0">
                <a:solidFill>
                  <a:srgbClr val="FFFFFF"/>
                </a:solidFill>
                <a:latin typeface="MyriadPro-Semibold"/>
                <a:cs typeface="MyriadPro-Semibold"/>
              </a:rPr>
              <a:t>Backlog</a:t>
            </a:r>
            <a:endParaRPr sz="1440">
              <a:latin typeface="MyriadPro-Semibold"/>
              <a:cs typeface="MyriadPro-Semibold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456214" y="5129729"/>
            <a:ext cx="1479042" cy="410337"/>
          </a:xfrm>
          <a:custGeom>
            <a:avLst/>
            <a:gdLst/>
            <a:ahLst/>
            <a:cxnLst/>
            <a:rect l="l" t="t" r="r" b="b"/>
            <a:pathLst>
              <a:path w="821689" h="227964">
                <a:moveTo>
                  <a:pt x="785660" y="0"/>
                </a:moveTo>
                <a:lnTo>
                  <a:pt x="36004" y="0"/>
                </a:lnTo>
                <a:lnTo>
                  <a:pt x="21988" y="2828"/>
                </a:lnTo>
                <a:lnTo>
                  <a:pt x="10544" y="10544"/>
                </a:lnTo>
                <a:lnTo>
                  <a:pt x="2828" y="21988"/>
                </a:lnTo>
                <a:lnTo>
                  <a:pt x="0" y="36004"/>
                </a:lnTo>
                <a:lnTo>
                  <a:pt x="0" y="191655"/>
                </a:lnTo>
                <a:lnTo>
                  <a:pt x="2828" y="205664"/>
                </a:lnTo>
                <a:lnTo>
                  <a:pt x="10544" y="217104"/>
                </a:lnTo>
                <a:lnTo>
                  <a:pt x="21988" y="224818"/>
                </a:lnTo>
                <a:lnTo>
                  <a:pt x="36004" y="227647"/>
                </a:lnTo>
                <a:lnTo>
                  <a:pt x="785660" y="227647"/>
                </a:lnTo>
                <a:lnTo>
                  <a:pt x="799668" y="224818"/>
                </a:lnTo>
                <a:lnTo>
                  <a:pt x="811109" y="217104"/>
                </a:lnTo>
                <a:lnTo>
                  <a:pt x="818823" y="205664"/>
                </a:lnTo>
                <a:lnTo>
                  <a:pt x="821651" y="191655"/>
                </a:lnTo>
                <a:lnTo>
                  <a:pt x="821651" y="36004"/>
                </a:lnTo>
                <a:lnTo>
                  <a:pt x="818823" y="21988"/>
                </a:lnTo>
                <a:lnTo>
                  <a:pt x="811109" y="10544"/>
                </a:lnTo>
                <a:lnTo>
                  <a:pt x="799668" y="2828"/>
                </a:lnTo>
                <a:lnTo>
                  <a:pt x="785660" y="0"/>
                </a:lnTo>
                <a:close/>
              </a:path>
            </a:pathLst>
          </a:custGeom>
          <a:solidFill>
            <a:srgbClr val="B7E1DC"/>
          </a:solidFill>
        </p:spPr>
        <p:txBody>
          <a:bodyPr wrap="square" lIns="0" tIns="0" rIns="0" bIns="0" rtlCol="0"/>
          <a:lstStyle/>
          <a:p>
            <a:endParaRPr sz="3240"/>
          </a:p>
        </p:txBody>
      </p:sp>
      <p:sp>
        <p:nvSpPr>
          <p:cNvPr id="16" name="object 16"/>
          <p:cNvSpPr txBox="1"/>
          <p:nvPr/>
        </p:nvSpPr>
        <p:spPr>
          <a:xfrm>
            <a:off x="4567797" y="5175448"/>
            <a:ext cx="1217295" cy="244682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2860">
              <a:spcBef>
                <a:spcPts val="180"/>
              </a:spcBef>
            </a:pPr>
            <a:r>
              <a:rPr sz="1440" b="1" dirty="0">
                <a:latin typeface="MyriadPro-Semibold"/>
                <a:cs typeface="MyriadPro-Semibold"/>
              </a:rPr>
              <a:t>Sprint</a:t>
            </a:r>
            <a:r>
              <a:rPr sz="1440" b="1" spc="-72" dirty="0">
                <a:latin typeface="MyriadPro-Semibold"/>
                <a:cs typeface="MyriadPro-Semibold"/>
              </a:rPr>
              <a:t> </a:t>
            </a:r>
            <a:r>
              <a:rPr sz="1440" b="1" spc="9" dirty="0">
                <a:latin typeface="MyriadPro-Semibold"/>
                <a:cs typeface="MyriadPro-Semibold"/>
              </a:rPr>
              <a:t>Backlog</a:t>
            </a:r>
            <a:endParaRPr sz="1440">
              <a:latin typeface="MyriadPro-Semibold"/>
              <a:cs typeface="MyriadPro-Semibold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676537" y="4759038"/>
            <a:ext cx="536067" cy="244682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2860">
              <a:spcBef>
                <a:spcPts val="180"/>
              </a:spcBef>
            </a:pPr>
            <a:r>
              <a:rPr sz="1440" b="1" spc="9" dirty="0">
                <a:latin typeface="MyriadPro-Semibold"/>
                <a:cs typeface="MyriadPro-Semibold"/>
              </a:rPr>
              <a:t>Spri</a:t>
            </a:r>
            <a:r>
              <a:rPr sz="1440" b="1" dirty="0">
                <a:latin typeface="MyriadPro-Semibold"/>
                <a:cs typeface="MyriadPro-Semibold"/>
              </a:rPr>
              <a:t>nt</a:t>
            </a:r>
            <a:endParaRPr sz="1440">
              <a:latin typeface="MyriadPro-Semibold"/>
              <a:cs typeface="MyriadPro-Semibold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533054" y="4701889"/>
            <a:ext cx="832104" cy="410337"/>
          </a:xfrm>
          <a:custGeom>
            <a:avLst/>
            <a:gdLst/>
            <a:ahLst/>
            <a:cxnLst/>
            <a:rect l="l" t="t" r="r" b="b"/>
            <a:pathLst>
              <a:path w="462280" h="227964">
                <a:moveTo>
                  <a:pt x="36004" y="0"/>
                </a:moveTo>
                <a:lnTo>
                  <a:pt x="21988" y="2828"/>
                </a:lnTo>
                <a:lnTo>
                  <a:pt x="10544" y="10544"/>
                </a:lnTo>
                <a:lnTo>
                  <a:pt x="2828" y="21988"/>
                </a:lnTo>
                <a:lnTo>
                  <a:pt x="0" y="36004"/>
                </a:lnTo>
                <a:lnTo>
                  <a:pt x="0" y="191655"/>
                </a:lnTo>
                <a:lnTo>
                  <a:pt x="2828" y="205664"/>
                </a:lnTo>
                <a:lnTo>
                  <a:pt x="10544" y="217104"/>
                </a:lnTo>
                <a:lnTo>
                  <a:pt x="21988" y="224818"/>
                </a:lnTo>
                <a:lnTo>
                  <a:pt x="36004" y="227647"/>
                </a:lnTo>
                <a:lnTo>
                  <a:pt x="425653" y="227647"/>
                </a:lnTo>
                <a:lnTo>
                  <a:pt x="439669" y="224818"/>
                </a:lnTo>
                <a:lnTo>
                  <a:pt x="451113" y="217104"/>
                </a:lnTo>
                <a:lnTo>
                  <a:pt x="458828" y="205664"/>
                </a:lnTo>
                <a:lnTo>
                  <a:pt x="461657" y="191655"/>
                </a:lnTo>
                <a:lnTo>
                  <a:pt x="461657" y="36004"/>
                </a:lnTo>
                <a:lnTo>
                  <a:pt x="458828" y="21988"/>
                </a:lnTo>
                <a:lnTo>
                  <a:pt x="451113" y="10544"/>
                </a:lnTo>
                <a:lnTo>
                  <a:pt x="439669" y="2828"/>
                </a:lnTo>
                <a:lnTo>
                  <a:pt x="425653" y="0"/>
                </a:lnTo>
                <a:lnTo>
                  <a:pt x="36004" y="0"/>
                </a:lnTo>
                <a:close/>
              </a:path>
            </a:pathLst>
          </a:custGeom>
          <a:ln w="12700">
            <a:solidFill>
              <a:srgbClr val="009DB4"/>
            </a:solidFill>
          </a:ln>
        </p:spPr>
        <p:txBody>
          <a:bodyPr wrap="square" lIns="0" tIns="0" rIns="0" bIns="0" rtlCol="0"/>
          <a:lstStyle/>
          <a:p>
            <a:endParaRPr sz="3240"/>
          </a:p>
        </p:txBody>
      </p:sp>
      <p:sp>
        <p:nvSpPr>
          <p:cNvPr id="19" name="object 19"/>
          <p:cNvSpPr/>
          <p:nvPr/>
        </p:nvSpPr>
        <p:spPr>
          <a:xfrm>
            <a:off x="5901254" y="1318501"/>
            <a:ext cx="1284732" cy="410337"/>
          </a:xfrm>
          <a:custGeom>
            <a:avLst/>
            <a:gdLst/>
            <a:ahLst/>
            <a:cxnLst/>
            <a:rect l="l" t="t" r="r" b="b"/>
            <a:pathLst>
              <a:path w="713739" h="227965">
                <a:moveTo>
                  <a:pt x="677659" y="0"/>
                </a:moveTo>
                <a:lnTo>
                  <a:pt x="36004" y="0"/>
                </a:lnTo>
                <a:lnTo>
                  <a:pt x="21988" y="2828"/>
                </a:lnTo>
                <a:lnTo>
                  <a:pt x="10544" y="10544"/>
                </a:lnTo>
                <a:lnTo>
                  <a:pt x="2828" y="21988"/>
                </a:lnTo>
                <a:lnTo>
                  <a:pt x="0" y="36004"/>
                </a:lnTo>
                <a:lnTo>
                  <a:pt x="0" y="191655"/>
                </a:lnTo>
                <a:lnTo>
                  <a:pt x="2828" y="205664"/>
                </a:lnTo>
                <a:lnTo>
                  <a:pt x="10544" y="217104"/>
                </a:lnTo>
                <a:lnTo>
                  <a:pt x="21988" y="224818"/>
                </a:lnTo>
                <a:lnTo>
                  <a:pt x="36004" y="227647"/>
                </a:lnTo>
                <a:lnTo>
                  <a:pt x="677659" y="227647"/>
                </a:lnTo>
                <a:lnTo>
                  <a:pt x="691667" y="224818"/>
                </a:lnTo>
                <a:lnTo>
                  <a:pt x="703108" y="217104"/>
                </a:lnTo>
                <a:lnTo>
                  <a:pt x="710822" y="205664"/>
                </a:lnTo>
                <a:lnTo>
                  <a:pt x="713651" y="191655"/>
                </a:lnTo>
                <a:lnTo>
                  <a:pt x="713651" y="36004"/>
                </a:lnTo>
                <a:lnTo>
                  <a:pt x="710822" y="21988"/>
                </a:lnTo>
                <a:lnTo>
                  <a:pt x="703108" y="10544"/>
                </a:lnTo>
                <a:lnTo>
                  <a:pt x="691667" y="2828"/>
                </a:lnTo>
                <a:lnTo>
                  <a:pt x="677659" y="0"/>
                </a:lnTo>
                <a:close/>
              </a:path>
            </a:pathLst>
          </a:custGeom>
          <a:solidFill>
            <a:srgbClr val="009DB4"/>
          </a:solidFill>
        </p:spPr>
        <p:txBody>
          <a:bodyPr wrap="square" lIns="0" tIns="0" rIns="0" bIns="0" rtlCol="0"/>
          <a:lstStyle/>
          <a:p>
            <a:endParaRPr sz="3240"/>
          </a:p>
        </p:txBody>
      </p:sp>
      <p:sp>
        <p:nvSpPr>
          <p:cNvPr id="20" name="object 20"/>
          <p:cNvSpPr txBox="1"/>
          <p:nvPr/>
        </p:nvSpPr>
        <p:spPr>
          <a:xfrm>
            <a:off x="6028676" y="1364220"/>
            <a:ext cx="1004697" cy="244682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2860">
              <a:spcBef>
                <a:spcPts val="180"/>
              </a:spcBef>
            </a:pPr>
            <a:r>
              <a:rPr sz="1440" b="1" dirty="0">
                <a:solidFill>
                  <a:srgbClr val="FFFFFF"/>
                </a:solidFill>
                <a:latin typeface="MyriadPro-Semibold"/>
                <a:cs typeface="MyriadPro-Semibold"/>
              </a:rPr>
              <a:t>Daily</a:t>
            </a:r>
            <a:r>
              <a:rPr sz="1440" b="1" spc="-81" dirty="0">
                <a:solidFill>
                  <a:srgbClr val="FFFFFF"/>
                </a:solidFill>
                <a:latin typeface="MyriadPro-Semibold"/>
                <a:cs typeface="MyriadPro-Semibold"/>
              </a:rPr>
              <a:t> </a:t>
            </a:r>
            <a:r>
              <a:rPr sz="1440" b="1" spc="9" dirty="0">
                <a:solidFill>
                  <a:srgbClr val="FFFFFF"/>
                </a:solidFill>
                <a:latin typeface="MyriadPro-Semibold"/>
                <a:cs typeface="MyriadPro-Semibold"/>
              </a:rPr>
              <a:t>Scrum</a:t>
            </a:r>
            <a:endParaRPr sz="1440">
              <a:latin typeface="MyriadPro-Semibold"/>
              <a:cs typeface="MyriadPro-Semibold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923192" y="2936437"/>
            <a:ext cx="885825" cy="802386"/>
          </a:xfrm>
          <a:custGeom>
            <a:avLst/>
            <a:gdLst/>
            <a:ahLst/>
            <a:cxnLst/>
            <a:rect l="l" t="t" r="r" b="b"/>
            <a:pathLst>
              <a:path w="492125" h="445769">
                <a:moveTo>
                  <a:pt x="164899" y="337704"/>
                </a:moveTo>
                <a:lnTo>
                  <a:pt x="132832" y="369771"/>
                </a:lnTo>
                <a:lnTo>
                  <a:pt x="127625" y="364551"/>
                </a:lnTo>
                <a:lnTo>
                  <a:pt x="100405" y="328852"/>
                </a:lnTo>
                <a:lnTo>
                  <a:pt x="84072" y="288601"/>
                </a:lnTo>
                <a:lnTo>
                  <a:pt x="78628" y="246075"/>
                </a:lnTo>
                <a:lnTo>
                  <a:pt x="84072" y="203549"/>
                </a:lnTo>
                <a:lnTo>
                  <a:pt x="100405" y="163301"/>
                </a:lnTo>
                <a:lnTo>
                  <a:pt x="127625" y="127608"/>
                </a:lnTo>
                <a:lnTo>
                  <a:pt x="163313" y="100393"/>
                </a:lnTo>
                <a:lnTo>
                  <a:pt x="203557" y="84067"/>
                </a:lnTo>
                <a:lnTo>
                  <a:pt x="246079" y="78627"/>
                </a:lnTo>
                <a:lnTo>
                  <a:pt x="288603" y="84073"/>
                </a:lnTo>
                <a:lnTo>
                  <a:pt x="328850" y="100404"/>
                </a:lnTo>
                <a:lnTo>
                  <a:pt x="364543" y="127620"/>
                </a:lnTo>
                <a:lnTo>
                  <a:pt x="394938" y="169178"/>
                </a:lnTo>
                <a:lnTo>
                  <a:pt x="410896" y="216313"/>
                </a:lnTo>
                <a:lnTo>
                  <a:pt x="412416" y="265549"/>
                </a:lnTo>
                <a:lnTo>
                  <a:pt x="399497" y="313415"/>
                </a:lnTo>
                <a:lnTo>
                  <a:pt x="372138" y="356436"/>
                </a:lnTo>
                <a:lnTo>
                  <a:pt x="395261" y="354855"/>
                </a:lnTo>
                <a:lnTo>
                  <a:pt x="418399" y="354890"/>
                </a:lnTo>
                <a:lnTo>
                  <a:pt x="441502" y="356540"/>
                </a:lnTo>
                <a:lnTo>
                  <a:pt x="464518" y="359802"/>
                </a:lnTo>
                <a:lnTo>
                  <a:pt x="481533" y="318080"/>
                </a:lnTo>
                <a:lnTo>
                  <a:pt x="490493" y="274665"/>
                </a:lnTo>
                <a:lnTo>
                  <a:pt x="491562" y="230694"/>
                </a:lnTo>
                <a:lnTo>
                  <a:pt x="484901" y="187305"/>
                </a:lnTo>
                <a:lnTo>
                  <a:pt x="470674" y="145635"/>
                </a:lnTo>
                <a:lnTo>
                  <a:pt x="449042" y="106823"/>
                </a:lnTo>
                <a:lnTo>
                  <a:pt x="420169" y="72007"/>
                </a:lnTo>
                <a:lnTo>
                  <a:pt x="381584" y="40507"/>
                </a:lnTo>
                <a:lnTo>
                  <a:pt x="338766" y="18005"/>
                </a:lnTo>
                <a:lnTo>
                  <a:pt x="293128" y="4503"/>
                </a:lnTo>
                <a:lnTo>
                  <a:pt x="246079" y="0"/>
                </a:lnTo>
                <a:lnTo>
                  <a:pt x="199032" y="4496"/>
                </a:lnTo>
                <a:lnTo>
                  <a:pt x="153395" y="17991"/>
                </a:lnTo>
                <a:lnTo>
                  <a:pt x="110581" y="40486"/>
                </a:lnTo>
                <a:lnTo>
                  <a:pt x="71999" y="71982"/>
                </a:lnTo>
                <a:lnTo>
                  <a:pt x="40499" y="110568"/>
                </a:lnTo>
                <a:lnTo>
                  <a:pt x="17999" y="153387"/>
                </a:lnTo>
                <a:lnTo>
                  <a:pt x="4499" y="199028"/>
                </a:lnTo>
                <a:lnTo>
                  <a:pt x="0" y="246079"/>
                </a:lnTo>
                <a:lnTo>
                  <a:pt x="4499" y="293131"/>
                </a:lnTo>
                <a:lnTo>
                  <a:pt x="17999" y="338772"/>
                </a:lnTo>
                <a:lnTo>
                  <a:pt x="40499" y="381591"/>
                </a:lnTo>
                <a:lnTo>
                  <a:pt x="71999" y="420177"/>
                </a:lnTo>
                <a:lnTo>
                  <a:pt x="77219" y="425384"/>
                </a:lnTo>
                <a:lnTo>
                  <a:pt x="57000" y="445603"/>
                </a:lnTo>
                <a:lnTo>
                  <a:pt x="164912" y="445603"/>
                </a:lnTo>
                <a:lnTo>
                  <a:pt x="164899" y="337704"/>
                </a:lnTo>
                <a:close/>
              </a:path>
            </a:pathLst>
          </a:custGeom>
          <a:ln w="12700">
            <a:solidFill>
              <a:srgbClr val="B72467"/>
            </a:solidFill>
          </a:ln>
        </p:spPr>
        <p:txBody>
          <a:bodyPr wrap="square" lIns="0" tIns="0" rIns="0" bIns="0" rtlCol="0"/>
          <a:lstStyle/>
          <a:p>
            <a:endParaRPr sz="3240"/>
          </a:p>
        </p:txBody>
      </p:sp>
      <p:sp>
        <p:nvSpPr>
          <p:cNvPr id="22" name="object 22"/>
          <p:cNvSpPr/>
          <p:nvPr/>
        </p:nvSpPr>
        <p:spPr>
          <a:xfrm>
            <a:off x="8161154" y="5129729"/>
            <a:ext cx="1349883" cy="410337"/>
          </a:xfrm>
          <a:custGeom>
            <a:avLst/>
            <a:gdLst/>
            <a:ahLst/>
            <a:cxnLst/>
            <a:rect l="l" t="t" r="r" b="b"/>
            <a:pathLst>
              <a:path w="749935" h="227964">
                <a:moveTo>
                  <a:pt x="713651" y="0"/>
                </a:moveTo>
                <a:lnTo>
                  <a:pt x="36004" y="0"/>
                </a:lnTo>
                <a:lnTo>
                  <a:pt x="21988" y="2828"/>
                </a:lnTo>
                <a:lnTo>
                  <a:pt x="10544" y="10544"/>
                </a:lnTo>
                <a:lnTo>
                  <a:pt x="2828" y="21988"/>
                </a:lnTo>
                <a:lnTo>
                  <a:pt x="0" y="36004"/>
                </a:lnTo>
                <a:lnTo>
                  <a:pt x="0" y="191655"/>
                </a:lnTo>
                <a:lnTo>
                  <a:pt x="2828" y="205664"/>
                </a:lnTo>
                <a:lnTo>
                  <a:pt x="10544" y="217104"/>
                </a:lnTo>
                <a:lnTo>
                  <a:pt x="21988" y="224818"/>
                </a:lnTo>
                <a:lnTo>
                  <a:pt x="36004" y="227647"/>
                </a:lnTo>
                <a:lnTo>
                  <a:pt x="713651" y="227647"/>
                </a:lnTo>
                <a:lnTo>
                  <a:pt x="727667" y="224818"/>
                </a:lnTo>
                <a:lnTo>
                  <a:pt x="739111" y="217104"/>
                </a:lnTo>
                <a:lnTo>
                  <a:pt x="746826" y="205664"/>
                </a:lnTo>
                <a:lnTo>
                  <a:pt x="749655" y="191655"/>
                </a:lnTo>
                <a:lnTo>
                  <a:pt x="749655" y="36004"/>
                </a:lnTo>
                <a:lnTo>
                  <a:pt x="746826" y="21988"/>
                </a:lnTo>
                <a:lnTo>
                  <a:pt x="739111" y="10544"/>
                </a:lnTo>
                <a:lnTo>
                  <a:pt x="727667" y="2828"/>
                </a:lnTo>
                <a:lnTo>
                  <a:pt x="713651" y="0"/>
                </a:lnTo>
                <a:close/>
              </a:path>
            </a:pathLst>
          </a:custGeom>
          <a:solidFill>
            <a:srgbClr val="E3B9C3"/>
          </a:solidFill>
        </p:spPr>
        <p:txBody>
          <a:bodyPr wrap="square" lIns="0" tIns="0" rIns="0" bIns="0" rtlCol="0"/>
          <a:lstStyle/>
          <a:p>
            <a:endParaRPr sz="3240"/>
          </a:p>
        </p:txBody>
      </p:sp>
      <p:sp>
        <p:nvSpPr>
          <p:cNvPr id="23" name="object 23"/>
          <p:cNvSpPr txBox="1"/>
          <p:nvPr/>
        </p:nvSpPr>
        <p:spPr>
          <a:xfrm>
            <a:off x="8268349" y="5175448"/>
            <a:ext cx="1112139" cy="244682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2860">
              <a:spcBef>
                <a:spcPts val="180"/>
              </a:spcBef>
            </a:pPr>
            <a:r>
              <a:rPr sz="1440" b="1" dirty="0">
                <a:latin typeface="MyriadPro-Semibold"/>
                <a:cs typeface="MyriadPro-Semibold"/>
              </a:rPr>
              <a:t>Sprint</a:t>
            </a:r>
            <a:r>
              <a:rPr sz="1440" b="1" spc="-63" dirty="0">
                <a:latin typeface="MyriadPro-Semibold"/>
                <a:cs typeface="MyriadPro-Semibold"/>
              </a:rPr>
              <a:t> </a:t>
            </a:r>
            <a:r>
              <a:rPr sz="1440" b="1" dirty="0">
                <a:latin typeface="MyriadPro-Semibold"/>
                <a:cs typeface="MyriadPro-Semibold"/>
              </a:rPr>
              <a:t>review</a:t>
            </a:r>
            <a:endParaRPr sz="1440">
              <a:latin typeface="MyriadPro-Semibold"/>
              <a:cs typeface="MyriadPro-Semibold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559140" y="2538319"/>
            <a:ext cx="1648204" cy="244682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2860">
              <a:spcBef>
                <a:spcPts val="180"/>
              </a:spcBef>
            </a:pPr>
            <a:r>
              <a:rPr sz="1440" b="1" dirty="0">
                <a:latin typeface="MyriadPro-Semibold"/>
                <a:cs typeface="MyriadPro-Semibold"/>
              </a:rPr>
              <a:t>Sprint</a:t>
            </a:r>
            <a:r>
              <a:rPr sz="1440" b="1" spc="-81" dirty="0">
                <a:latin typeface="MyriadPro-Semibold"/>
                <a:cs typeface="MyriadPro-Semibold"/>
              </a:rPr>
              <a:t> </a:t>
            </a:r>
            <a:r>
              <a:rPr sz="1440" b="1" spc="9" dirty="0">
                <a:latin typeface="MyriadPro-Semibold"/>
                <a:cs typeface="MyriadPro-Semibold"/>
              </a:rPr>
              <a:t>retrospective</a:t>
            </a:r>
            <a:endParaRPr sz="1440">
              <a:latin typeface="MyriadPro-Semibold"/>
              <a:cs typeface="MyriadPro-Semibold"/>
            </a:endParaRPr>
          </a:p>
        </p:txBody>
      </p:sp>
      <p:sp>
        <p:nvSpPr>
          <p:cNvPr id="25" name="Platshållare för sidfot 24">
            <a:extLst>
              <a:ext uri="{FF2B5EF4-FFF2-40B4-BE49-F238E27FC236}">
                <a16:creationId xmlns:a16="http://schemas.microsoft.com/office/drawing/2014/main" id="{9BD7CEBD-D200-394B-BE42-5468EC77AD23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336721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D84C76F-1BBF-4A4E-A6B6-1E3B697DDBF2}"/>
              </a:ext>
            </a:extLst>
          </p:cNvPr>
          <p:cNvSpPr txBox="1">
            <a:spLocks/>
          </p:cNvSpPr>
          <p:nvPr/>
        </p:nvSpPr>
        <p:spPr>
          <a:xfrm>
            <a:off x="1993480" y="1987660"/>
            <a:ext cx="7793456" cy="338594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800" dirty="0">
                <a:latin typeface="Arial" panose="020B0604020202020204" pitchFamily="34" charset="0"/>
                <a:cs typeface="Arial" panose="020B0604020202020204" pitchFamily="34" charset="0"/>
              </a:rPr>
              <a:t>BESTÄM AVGRÄNSAT MÅL – unik uppgift</a:t>
            </a:r>
          </a:p>
          <a:p>
            <a:pPr marL="0" indent="0">
              <a:buNone/>
            </a:pPr>
            <a:endParaRPr lang="sv-S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sz="1800" dirty="0">
                <a:latin typeface="Arial" panose="020B0604020202020204" pitchFamily="34" charset="0"/>
                <a:cs typeface="Arial" panose="020B0604020202020204" pitchFamily="34" charset="0"/>
              </a:rPr>
              <a:t>BESTÄMD TIDSPERIOD – tidsatt</a:t>
            </a:r>
          </a:p>
          <a:p>
            <a:pPr marL="0" indent="0">
              <a:buNone/>
            </a:pPr>
            <a:endParaRPr lang="sv-S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sz="1800" dirty="0">
                <a:latin typeface="Arial" panose="020B0604020202020204" pitchFamily="34" charset="0"/>
                <a:cs typeface="Arial" panose="020B0604020202020204" pitchFamily="34" charset="0"/>
              </a:rPr>
              <a:t>BESTÄMDA RESURSER – egen budget</a:t>
            </a:r>
          </a:p>
          <a:p>
            <a:pPr marL="0" indent="0">
              <a:buNone/>
            </a:pPr>
            <a:endParaRPr lang="sv-S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sz="1800" dirty="0">
                <a:latin typeface="Arial" panose="020B0604020202020204" pitchFamily="34" charset="0"/>
                <a:cs typeface="Arial" panose="020B0604020202020204" pitchFamily="34" charset="0"/>
              </a:rPr>
              <a:t>SÄRSKILDA ARBETSFORMER – tillfällig organisation </a:t>
            </a:r>
          </a:p>
          <a:p>
            <a:endParaRPr lang="sv-S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ubrik 5">
            <a:extLst>
              <a:ext uri="{FF2B5EF4-FFF2-40B4-BE49-F238E27FC236}">
                <a16:creationId xmlns:a16="http://schemas.microsoft.com/office/drawing/2014/main" id="{80D62C83-BC1E-844C-A819-766E26C1F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sv-SE" dirty="0"/>
              <a:t>Definition av projekt</a:t>
            </a:r>
          </a:p>
        </p:txBody>
      </p:sp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75840169-4188-8B4C-BD44-ED3913D51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86466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3CCCA2A-B1F8-4D4C-9E91-FB1711F66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57876"/>
            <a:ext cx="9144000" cy="5742248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44B5186D-BF4C-5A40-A1F6-E36BCD6EDEC1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871423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D871697-7117-BD4B-9F54-B25C3333D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98A73EF0-61DF-DE44-B271-E8D3360322D9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5051356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/>
          <p:nvPr/>
        </p:nvSpPr>
        <p:spPr>
          <a:xfrm>
            <a:off x="3728967" y="2416839"/>
            <a:ext cx="58544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/>
              <a:t>Syfte</a:t>
            </a:r>
          </a:p>
          <a:p>
            <a:pPr marL="457200" indent="-457200">
              <a:buFont typeface="Arial"/>
              <a:buChar char="•"/>
            </a:pPr>
            <a:r>
              <a:rPr lang="sv-SE" sz="2800" dirty="0"/>
              <a:t>Effektmål</a:t>
            </a:r>
          </a:p>
          <a:p>
            <a:pPr marL="457200" indent="-457200">
              <a:buFont typeface="Arial"/>
              <a:buChar char="•"/>
            </a:pPr>
            <a:r>
              <a:rPr lang="sv-SE" sz="2800" dirty="0"/>
              <a:t>Nyttan projektets resultat ska skapa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7302D573-C2E0-6D4C-80B3-79996F70AB74}"/>
              </a:ext>
            </a:extLst>
          </p:cNvPr>
          <p:cNvSpPr txBox="1"/>
          <p:nvPr/>
        </p:nvSpPr>
        <p:spPr>
          <a:xfrm>
            <a:off x="3728968" y="4080359"/>
            <a:ext cx="53734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/>
              <a:t>Mål</a:t>
            </a:r>
          </a:p>
          <a:p>
            <a:pPr marL="457200" indent="-457200">
              <a:buFont typeface="Arial"/>
              <a:buChar char="•"/>
            </a:pPr>
            <a:r>
              <a:rPr lang="sv-SE" sz="2800" dirty="0"/>
              <a:t>Projektmål</a:t>
            </a:r>
          </a:p>
          <a:p>
            <a:pPr marL="457200" indent="-457200">
              <a:buFont typeface="Arial"/>
              <a:buChar char="•"/>
            </a:pPr>
            <a:r>
              <a:rPr lang="sv-SE" sz="2800" dirty="0"/>
              <a:t>Resultatet projektet ska ta fram</a:t>
            </a:r>
          </a:p>
          <a:p>
            <a:pPr marL="457200" indent="-457200">
              <a:buFont typeface="Arial"/>
              <a:buChar char="•"/>
            </a:pPr>
            <a:r>
              <a:rPr lang="sv-SE" sz="2800" dirty="0"/>
              <a:t>Leveransen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7D466294-1DCB-DB4A-84C2-63210C4029F6}"/>
              </a:ext>
            </a:extLst>
          </p:cNvPr>
          <p:cNvSpPr txBox="1"/>
          <p:nvPr/>
        </p:nvSpPr>
        <p:spPr>
          <a:xfrm rot="19713842">
            <a:off x="2121292" y="2309119"/>
            <a:ext cx="14003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FF0000"/>
                </a:solidFill>
              </a:rPr>
              <a:t>Varför</a:t>
            </a:r>
            <a:r>
              <a:rPr lang="en-GB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B1B8A0B9-0CC3-B940-A62D-F1142DA91048}"/>
              </a:ext>
            </a:extLst>
          </p:cNvPr>
          <p:cNvSpPr txBox="1"/>
          <p:nvPr/>
        </p:nvSpPr>
        <p:spPr>
          <a:xfrm rot="19516813">
            <a:off x="2280452" y="4286150"/>
            <a:ext cx="9986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FF0000"/>
                </a:solidFill>
              </a:rPr>
              <a:t>Vad</a:t>
            </a:r>
            <a:r>
              <a:rPr lang="en-GB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9" name="Rubrik 5">
            <a:extLst>
              <a:ext uri="{FF2B5EF4-FFF2-40B4-BE49-F238E27FC236}">
                <a16:creationId xmlns:a16="http://schemas.microsoft.com/office/drawing/2014/main" id="{AE9F6C31-374F-4D40-9806-F66B7EC72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 err="1"/>
              <a:t>Syfte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mål</a:t>
            </a:r>
            <a:endParaRPr lang="en-GB" dirty="0"/>
          </a:p>
        </p:txBody>
      </p:sp>
      <p:sp>
        <p:nvSpPr>
          <p:cNvPr id="10" name="Platshållare för sidfot 9">
            <a:extLst>
              <a:ext uri="{FF2B5EF4-FFF2-40B4-BE49-F238E27FC236}">
                <a16:creationId xmlns:a16="http://schemas.microsoft.com/office/drawing/2014/main" id="{3490D224-CFF4-E54B-8F82-3E92FA7E337D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ctr"/>
            <a:r>
              <a:rPr lang="en-US" dirty="0" err="1"/>
              <a:t>Projektledning</a:t>
            </a:r>
            <a:r>
              <a:rPr lang="en-US" dirty="0"/>
              <a:t>, Bo </a:t>
            </a:r>
            <a:r>
              <a:rPr lang="en-US" dirty="0" err="1"/>
              <a:t>Tonnquist</a:t>
            </a:r>
            <a:r>
              <a:rPr lang="en-US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918259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A1DC34C-F074-294E-8FD6-B84156B97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150331"/>
            <a:ext cx="8229600" cy="1143000"/>
          </a:xfrm>
        </p:spPr>
        <p:txBody>
          <a:bodyPr/>
          <a:lstStyle/>
          <a:p>
            <a:r>
              <a:rPr lang="sv-SE" dirty="0"/>
              <a:t>Kursdag 1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74B0AB7B-B67D-F746-86D6-32F24F7B4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419717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60F3F30-9161-3F43-AB38-A4A9E17C1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31A666AF-DC36-2C40-8CA8-62E4DC3862F2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7885237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E0B1A38D-3C0B-9B43-8385-637A5A5B9B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07AF6112-4EF2-D343-B1CD-D00DBF93BD3B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2870503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280EE6F5-E028-CE43-9EEC-66B8F9B28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CE1A7563-9E48-0948-A9C8-1BA0FD4AE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6485783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BB580DB-27D4-2447-A690-27B4E78A3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0958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6FA4DE61-A027-0E4A-94AA-887FD7FD56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CE8F7906-2B2D-D940-8F6B-EE5C3E71E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1382721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8C58782-9A09-7949-BB71-1381EDE5C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48856120-A3C4-744E-AFD5-02AC49B15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7318956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A1DC34C-F074-294E-8FD6-B84156B97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150331"/>
            <a:ext cx="8229600" cy="1143000"/>
          </a:xfrm>
        </p:spPr>
        <p:txBody>
          <a:bodyPr/>
          <a:lstStyle/>
          <a:p>
            <a:r>
              <a:rPr lang="sv-SE" dirty="0"/>
              <a:t>Kursdag 2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74B0AB7B-B67D-F746-86D6-32F24F7B4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41611302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B723DAA4-ACDE-614E-9367-3997CC286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4D73A1C9-7563-9F4D-A8CB-9BE532A57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4264913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DE3D2493-78ED-844E-AB5D-B22E3A6B4C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5DEE5199-3594-D343-9190-BE6DAFAEFB03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41096017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EEF7C9B9-C322-0E49-AC3C-8B765362CA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C466E328-EF46-5C48-A7C8-510BEDD8A386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902323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26630" y="1344228"/>
            <a:ext cx="5113782" cy="3290695"/>
            <a:chOff x="1112572" y="746793"/>
            <a:chExt cx="2840990" cy="1828164"/>
          </a:xfrm>
        </p:grpSpPr>
        <p:sp>
          <p:nvSpPr>
            <p:cNvPr id="3" name="object 3"/>
            <p:cNvSpPr/>
            <p:nvPr/>
          </p:nvSpPr>
          <p:spPr>
            <a:xfrm>
              <a:off x="2123936" y="756415"/>
              <a:ext cx="822325" cy="528320"/>
            </a:xfrm>
            <a:custGeom>
              <a:avLst/>
              <a:gdLst/>
              <a:ahLst/>
              <a:cxnLst/>
              <a:rect l="l" t="t" r="r" b="b"/>
              <a:pathLst>
                <a:path w="822325" h="528319">
                  <a:moveTo>
                    <a:pt x="410870" y="0"/>
                  </a:moveTo>
                  <a:lnTo>
                    <a:pt x="0" y="527989"/>
                  </a:lnTo>
                  <a:lnTo>
                    <a:pt x="821740" y="527989"/>
                  </a:lnTo>
                  <a:lnTo>
                    <a:pt x="410870" y="0"/>
                  </a:lnTo>
                  <a:close/>
                </a:path>
              </a:pathLst>
            </a:custGeom>
            <a:solidFill>
              <a:srgbClr val="FFE6B9"/>
            </a:solid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4" name="object 4"/>
            <p:cNvSpPr/>
            <p:nvPr/>
          </p:nvSpPr>
          <p:spPr>
            <a:xfrm>
              <a:off x="1978924" y="1287379"/>
              <a:ext cx="1115695" cy="179705"/>
            </a:xfrm>
            <a:custGeom>
              <a:avLst/>
              <a:gdLst/>
              <a:ahLst/>
              <a:cxnLst/>
              <a:rect l="l" t="t" r="r" b="b"/>
              <a:pathLst>
                <a:path w="1115695" h="179705">
                  <a:moveTo>
                    <a:pt x="971207" y="0"/>
                  </a:moveTo>
                  <a:lnTo>
                    <a:pt x="141300" y="0"/>
                  </a:lnTo>
                  <a:lnTo>
                    <a:pt x="0" y="179222"/>
                  </a:lnTo>
                  <a:lnTo>
                    <a:pt x="1115479" y="179222"/>
                  </a:lnTo>
                  <a:lnTo>
                    <a:pt x="971207" y="0"/>
                  </a:lnTo>
                  <a:close/>
                </a:path>
              </a:pathLst>
            </a:custGeom>
            <a:solidFill>
              <a:srgbClr val="EDF2C1"/>
            </a:solid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5" name="object 5"/>
            <p:cNvSpPr/>
            <p:nvPr/>
          </p:nvSpPr>
          <p:spPr>
            <a:xfrm>
              <a:off x="1835771" y="1472172"/>
              <a:ext cx="1400175" cy="180340"/>
            </a:xfrm>
            <a:custGeom>
              <a:avLst/>
              <a:gdLst/>
              <a:ahLst/>
              <a:cxnLst/>
              <a:rect l="l" t="t" r="r" b="b"/>
              <a:pathLst>
                <a:path w="1400175" h="180339">
                  <a:moveTo>
                    <a:pt x="1258633" y="0"/>
                  </a:moveTo>
                  <a:lnTo>
                    <a:pt x="143154" y="0"/>
                  </a:lnTo>
                  <a:lnTo>
                    <a:pt x="0" y="180339"/>
                  </a:lnTo>
                  <a:lnTo>
                    <a:pt x="1399921" y="180339"/>
                  </a:lnTo>
                  <a:lnTo>
                    <a:pt x="1258633" y="0"/>
                  </a:lnTo>
                  <a:close/>
                </a:path>
              </a:pathLst>
            </a:custGeom>
            <a:solidFill>
              <a:srgbClr val="DFF0F2"/>
            </a:solid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6" name="object 6"/>
            <p:cNvSpPr/>
            <p:nvPr/>
          </p:nvSpPr>
          <p:spPr>
            <a:xfrm>
              <a:off x="1257578" y="1652512"/>
              <a:ext cx="1277620" cy="736600"/>
            </a:xfrm>
            <a:custGeom>
              <a:avLst/>
              <a:gdLst/>
              <a:ahLst/>
              <a:cxnLst/>
              <a:rect l="l" t="t" r="r" b="b"/>
              <a:pathLst>
                <a:path w="1277620" h="736600">
                  <a:moveTo>
                    <a:pt x="1277226" y="0"/>
                  </a:moveTo>
                  <a:lnTo>
                    <a:pt x="578192" y="0"/>
                  </a:lnTo>
                  <a:lnTo>
                    <a:pt x="0" y="736219"/>
                  </a:lnTo>
                  <a:lnTo>
                    <a:pt x="1277226" y="736219"/>
                  </a:lnTo>
                  <a:lnTo>
                    <a:pt x="1277226" y="0"/>
                  </a:lnTo>
                  <a:close/>
                </a:path>
              </a:pathLst>
            </a:custGeom>
            <a:solidFill>
              <a:srgbClr val="EACED4"/>
            </a:solid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7" name="object 7"/>
            <p:cNvSpPr/>
            <p:nvPr/>
          </p:nvSpPr>
          <p:spPr>
            <a:xfrm>
              <a:off x="2534809" y="1652512"/>
              <a:ext cx="983615" cy="368300"/>
            </a:xfrm>
            <a:custGeom>
              <a:avLst/>
              <a:gdLst/>
              <a:ahLst/>
              <a:cxnLst/>
              <a:rect l="l" t="t" r="r" b="b"/>
              <a:pathLst>
                <a:path w="983614" h="368300">
                  <a:moveTo>
                    <a:pt x="700887" y="0"/>
                  </a:moveTo>
                  <a:lnTo>
                    <a:pt x="1854" y="0"/>
                  </a:lnTo>
                  <a:lnTo>
                    <a:pt x="0" y="0"/>
                  </a:lnTo>
                  <a:lnTo>
                    <a:pt x="0" y="368109"/>
                  </a:lnTo>
                  <a:lnTo>
                    <a:pt x="983475" y="368109"/>
                  </a:lnTo>
                  <a:lnTo>
                    <a:pt x="700887" y="0"/>
                  </a:lnTo>
                  <a:close/>
                </a:path>
              </a:pathLst>
            </a:custGeom>
            <a:solidFill>
              <a:srgbClr val="E3B9C3"/>
            </a:solid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8" name="object 8"/>
            <p:cNvSpPr/>
            <p:nvPr/>
          </p:nvSpPr>
          <p:spPr>
            <a:xfrm>
              <a:off x="2534804" y="2020619"/>
              <a:ext cx="1270000" cy="368300"/>
            </a:xfrm>
            <a:custGeom>
              <a:avLst/>
              <a:gdLst/>
              <a:ahLst/>
              <a:cxnLst/>
              <a:rect l="l" t="t" r="r" b="b"/>
              <a:pathLst>
                <a:path w="1270000" h="368300">
                  <a:moveTo>
                    <a:pt x="983475" y="0"/>
                  </a:moveTo>
                  <a:lnTo>
                    <a:pt x="927" y="0"/>
                  </a:lnTo>
                  <a:lnTo>
                    <a:pt x="0" y="368109"/>
                  </a:lnTo>
                  <a:lnTo>
                    <a:pt x="1269784" y="368109"/>
                  </a:lnTo>
                  <a:lnTo>
                    <a:pt x="983475" y="0"/>
                  </a:lnTo>
                  <a:close/>
                </a:path>
              </a:pathLst>
            </a:custGeom>
            <a:solidFill>
              <a:srgbClr val="DBA4B2"/>
            </a:solid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9" name="object 9"/>
            <p:cNvSpPr/>
            <p:nvPr/>
          </p:nvSpPr>
          <p:spPr>
            <a:xfrm>
              <a:off x="1112572" y="2388729"/>
              <a:ext cx="2837180" cy="186055"/>
            </a:xfrm>
            <a:custGeom>
              <a:avLst/>
              <a:gdLst/>
              <a:ahLst/>
              <a:cxnLst/>
              <a:rect l="l" t="t" r="r" b="b"/>
              <a:pathLst>
                <a:path w="2837179" h="186055">
                  <a:moveTo>
                    <a:pt x="2692019" y="0"/>
                  </a:moveTo>
                  <a:lnTo>
                    <a:pt x="145008" y="0"/>
                  </a:lnTo>
                  <a:lnTo>
                    <a:pt x="0" y="185915"/>
                  </a:lnTo>
                  <a:lnTo>
                    <a:pt x="2837027" y="185915"/>
                  </a:lnTo>
                  <a:lnTo>
                    <a:pt x="2692019" y="0"/>
                  </a:lnTo>
                  <a:close/>
                </a:path>
              </a:pathLst>
            </a:custGeom>
            <a:solidFill>
              <a:srgbClr val="E0D8EC"/>
            </a:solid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10" name="object 10"/>
            <p:cNvSpPr/>
            <p:nvPr/>
          </p:nvSpPr>
          <p:spPr>
            <a:xfrm>
              <a:off x="1117221" y="750285"/>
              <a:ext cx="2832735" cy="1820545"/>
            </a:xfrm>
            <a:custGeom>
              <a:avLst/>
              <a:gdLst/>
              <a:ahLst/>
              <a:cxnLst/>
              <a:rect l="l" t="t" r="r" b="b"/>
              <a:pathLst>
                <a:path w="2832735" h="1820545">
                  <a:moveTo>
                    <a:pt x="1002385" y="534911"/>
                  </a:moveTo>
                  <a:lnTo>
                    <a:pt x="1416215" y="534911"/>
                  </a:lnTo>
                </a:path>
                <a:path w="2832735" h="1820545">
                  <a:moveTo>
                    <a:pt x="1416215" y="534911"/>
                  </a:moveTo>
                  <a:lnTo>
                    <a:pt x="1837512" y="534911"/>
                  </a:lnTo>
                </a:path>
                <a:path w="2832735" h="1820545">
                  <a:moveTo>
                    <a:pt x="859180" y="718553"/>
                  </a:moveTo>
                  <a:lnTo>
                    <a:pt x="1062977" y="718553"/>
                  </a:lnTo>
                </a:path>
                <a:path w="2832735" h="1820545">
                  <a:moveTo>
                    <a:pt x="1062977" y="718553"/>
                  </a:moveTo>
                  <a:lnTo>
                    <a:pt x="1416215" y="718553"/>
                  </a:lnTo>
                </a:path>
                <a:path w="2832735" h="1820545">
                  <a:moveTo>
                    <a:pt x="1416215" y="718553"/>
                  </a:moveTo>
                  <a:lnTo>
                    <a:pt x="1981809" y="718553"/>
                  </a:lnTo>
                </a:path>
                <a:path w="2832735" h="1820545">
                  <a:moveTo>
                    <a:pt x="714844" y="902195"/>
                  </a:moveTo>
                  <a:lnTo>
                    <a:pt x="1417142" y="902195"/>
                  </a:lnTo>
                </a:path>
                <a:path w="2832735" h="1820545">
                  <a:moveTo>
                    <a:pt x="1416215" y="902195"/>
                  </a:moveTo>
                  <a:lnTo>
                    <a:pt x="2119757" y="902195"/>
                  </a:lnTo>
                </a:path>
                <a:path w="2832735" h="1820545">
                  <a:moveTo>
                    <a:pt x="1409344" y="902195"/>
                  </a:moveTo>
                  <a:lnTo>
                    <a:pt x="2117636" y="902195"/>
                  </a:lnTo>
                </a:path>
                <a:path w="2832735" h="1820545">
                  <a:moveTo>
                    <a:pt x="1416215" y="1082560"/>
                  </a:moveTo>
                  <a:lnTo>
                    <a:pt x="1416215" y="905471"/>
                  </a:lnTo>
                </a:path>
                <a:path w="2832735" h="1820545">
                  <a:moveTo>
                    <a:pt x="1412938" y="1085837"/>
                  </a:moveTo>
                  <a:lnTo>
                    <a:pt x="2262289" y="1085837"/>
                  </a:lnTo>
                </a:path>
                <a:path w="2832735" h="1820545">
                  <a:moveTo>
                    <a:pt x="1416215" y="1266190"/>
                  </a:moveTo>
                  <a:lnTo>
                    <a:pt x="1416215" y="1089113"/>
                  </a:lnTo>
                </a:path>
                <a:path w="2832735" h="1820545">
                  <a:moveTo>
                    <a:pt x="1412938" y="1269479"/>
                  </a:moveTo>
                  <a:lnTo>
                    <a:pt x="2406751" y="1269479"/>
                  </a:lnTo>
                </a:path>
                <a:path w="2832735" h="1820545">
                  <a:moveTo>
                    <a:pt x="1416215" y="1453121"/>
                  </a:moveTo>
                  <a:lnTo>
                    <a:pt x="1416215" y="1272755"/>
                  </a:lnTo>
                </a:path>
                <a:path w="2832735" h="1820545">
                  <a:moveTo>
                    <a:pt x="1416215" y="1633474"/>
                  </a:moveTo>
                  <a:lnTo>
                    <a:pt x="1416215" y="1453121"/>
                  </a:lnTo>
                </a:path>
                <a:path w="2832735" h="1820545">
                  <a:moveTo>
                    <a:pt x="143192" y="1636763"/>
                  </a:moveTo>
                  <a:lnTo>
                    <a:pt x="709739" y="1636763"/>
                  </a:lnTo>
                </a:path>
                <a:path w="2832735" h="1820545">
                  <a:moveTo>
                    <a:pt x="709739" y="1636763"/>
                  </a:moveTo>
                  <a:lnTo>
                    <a:pt x="1062977" y="1636763"/>
                  </a:lnTo>
                </a:path>
                <a:path w="2832735" h="1820545">
                  <a:moveTo>
                    <a:pt x="1062977" y="1636763"/>
                  </a:moveTo>
                  <a:lnTo>
                    <a:pt x="1416215" y="1636763"/>
                  </a:lnTo>
                </a:path>
                <a:path w="2832735" h="1820545">
                  <a:moveTo>
                    <a:pt x="1416215" y="1636763"/>
                  </a:moveTo>
                  <a:lnTo>
                    <a:pt x="2689898" y="1636763"/>
                  </a:lnTo>
                </a:path>
                <a:path w="2832735" h="1820545">
                  <a:moveTo>
                    <a:pt x="356514" y="1820392"/>
                  </a:moveTo>
                  <a:lnTo>
                    <a:pt x="709739" y="1820392"/>
                  </a:lnTo>
                </a:path>
                <a:path w="2832735" h="1820545">
                  <a:moveTo>
                    <a:pt x="709739" y="1820392"/>
                  </a:moveTo>
                  <a:lnTo>
                    <a:pt x="1062977" y="1820392"/>
                  </a:lnTo>
                </a:path>
                <a:path w="2832735" h="1820545">
                  <a:moveTo>
                    <a:pt x="1062977" y="1820392"/>
                  </a:moveTo>
                  <a:lnTo>
                    <a:pt x="1416215" y="1820392"/>
                  </a:lnTo>
                </a:path>
                <a:path w="2832735" h="1820545">
                  <a:moveTo>
                    <a:pt x="1416215" y="1820392"/>
                  </a:moveTo>
                  <a:lnTo>
                    <a:pt x="2832442" y="1820392"/>
                  </a:lnTo>
                  <a:lnTo>
                    <a:pt x="1419491" y="0"/>
                  </a:lnTo>
                  <a:lnTo>
                    <a:pt x="0" y="1820392"/>
                  </a:lnTo>
                  <a:lnTo>
                    <a:pt x="356501" y="1820392"/>
                  </a:lnTo>
                </a:path>
              </a:pathLst>
            </a:custGeom>
            <a:ln w="655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11" name="object 11"/>
            <p:cNvSpPr/>
            <p:nvPr/>
          </p:nvSpPr>
          <p:spPr>
            <a:xfrm>
              <a:off x="2575782" y="2203401"/>
              <a:ext cx="1089025" cy="0"/>
            </a:xfrm>
            <a:custGeom>
              <a:avLst/>
              <a:gdLst/>
              <a:ahLst/>
              <a:cxnLst/>
              <a:rect l="l" t="t" r="r" b="b"/>
              <a:pathLst>
                <a:path w="1089025">
                  <a:moveTo>
                    <a:pt x="0" y="0"/>
                  </a:moveTo>
                  <a:lnTo>
                    <a:pt x="1088809" y="0"/>
                  </a:lnTo>
                </a:path>
              </a:pathLst>
            </a:custGeom>
            <a:ln w="6553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12" name="object 12"/>
            <p:cNvSpPr/>
            <p:nvPr/>
          </p:nvSpPr>
          <p:spPr>
            <a:xfrm>
              <a:off x="2536714" y="2203401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0" y="0"/>
                  </a:moveTo>
                  <a:lnTo>
                    <a:pt x="13030" y="0"/>
                  </a:lnTo>
                </a:path>
              </a:pathLst>
            </a:custGeom>
            <a:ln w="655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13" name="object 13"/>
            <p:cNvSpPr/>
            <p:nvPr/>
          </p:nvSpPr>
          <p:spPr>
            <a:xfrm>
              <a:off x="2338504" y="1340744"/>
              <a:ext cx="388341" cy="7676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40"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670031" y="2007152"/>
            <a:ext cx="1788795" cy="1225079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R="950976" algn="ctr">
              <a:spcBef>
                <a:spcPts val="225"/>
              </a:spcBef>
            </a:pPr>
            <a:r>
              <a:rPr sz="1440" spc="18" dirty="0">
                <a:latin typeface="Myriad Pro"/>
                <a:cs typeface="Myriad Pro"/>
              </a:rPr>
              <a:t>Vision</a:t>
            </a:r>
            <a:endParaRPr sz="1440">
              <a:latin typeface="Myriad Pro"/>
              <a:cs typeface="Myriad Pro"/>
            </a:endParaRPr>
          </a:p>
          <a:p>
            <a:pPr>
              <a:lnSpc>
                <a:spcPct val="100000"/>
              </a:lnSpc>
            </a:pPr>
            <a:endParaRPr sz="1620">
              <a:latin typeface="Myriad Pro"/>
              <a:cs typeface="Myriad Pro"/>
            </a:endParaRPr>
          </a:p>
          <a:p>
            <a:pPr marR="950976" algn="ctr">
              <a:spcBef>
                <a:spcPts val="1323"/>
              </a:spcBef>
            </a:pPr>
            <a:r>
              <a:rPr sz="1440" spc="18" dirty="0">
                <a:latin typeface="Myriad Pro"/>
                <a:cs typeface="Myriad Pro"/>
              </a:rPr>
              <a:t>S</a:t>
            </a:r>
            <a:r>
              <a:rPr sz="1440" dirty="0">
                <a:latin typeface="Myriad Pro"/>
                <a:cs typeface="Myriad Pro"/>
              </a:rPr>
              <a:t>t</a:t>
            </a:r>
            <a:r>
              <a:rPr sz="1440" spc="9" dirty="0">
                <a:latin typeface="Myriad Pro"/>
                <a:cs typeface="Myriad Pro"/>
              </a:rPr>
              <a:t>r</a:t>
            </a:r>
            <a:r>
              <a:rPr sz="1440" spc="36" dirty="0">
                <a:latin typeface="Myriad Pro"/>
                <a:cs typeface="Myriad Pro"/>
              </a:rPr>
              <a:t>a</a:t>
            </a:r>
            <a:r>
              <a:rPr sz="1440" spc="9" dirty="0">
                <a:latin typeface="Myriad Pro"/>
                <a:cs typeface="Myriad Pro"/>
              </a:rPr>
              <a:t>t</a:t>
            </a:r>
            <a:r>
              <a:rPr sz="1440" spc="36" dirty="0">
                <a:latin typeface="Myriad Pro"/>
                <a:cs typeface="Myriad Pro"/>
              </a:rPr>
              <a:t>e</a:t>
            </a:r>
            <a:r>
              <a:rPr sz="1440" spc="18" dirty="0">
                <a:latin typeface="Myriad Pro"/>
                <a:cs typeface="Myriad Pro"/>
              </a:rPr>
              <a:t>gier</a:t>
            </a:r>
            <a:endParaRPr sz="1440">
              <a:latin typeface="Myriad Pro"/>
              <a:cs typeface="Myriad Pro"/>
            </a:endParaRPr>
          </a:p>
          <a:p>
            <a:pPr marL="507492">
              <a:spcBef>
                <a:spcPts val="871"/>
              </a:spcBef>
            </a:pPr>
            <a:r>
              <a:rPr sz="1440" spc="27" dirty="0">
                <a:latin typeface="Myriad Pro"/>
                <a:cs typeface="Myriad Pro"/>
              </a:rPr>
              <a:t>Portföljstyrning</a:t>
            </a:r>
            <a:endParaRPr sz="1440">
              <a:latin typeface="Myriad Pro"/>
              <a:cs typeface="Myriad Pr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155661" y="3329363"/>
            <a:ext cx="1403604" cy="250453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22860">
              <a:spcBef>
                <a:spcPts val="225"/>
              </a:spcBef>
            </a:pPr>
            <a:r>
              <a:rPr sz="1440" spc="27" dirty="0">
                <a:latin typeface="Myriad Pro"/>
                <a:cs typeface="Myriad Pro"/>
              </a:rPr>
              <a:t>Programstyrning</a:t>
            </a:r>
            <a:endParaRPr sz="1440">
              <a:latin typeface="Myriad Pro"/>
              <a:cs typeface="Myriad Pr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55661" y="3659917"/>
            <a:ext cx="1284732" cy="250453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22860">
              <a:spcBef>
                <a:spcPts val="225"/>
              </a:spcBef>
            </a:pPr>
            <a:r>
              <a:rPr sz="1440" spc="18" dirty="0">
                <a:latin typeface="Myriad Pro"/>
                <a:cs typeface="Myriad Pro"/>
              </a:rPr>
              <a:t>Pro</a:t>
            </a:r>
            <a:r>
              <a:rPr sz="1440" spc="27" dirty="0">
                <a:latin typeface="Myriad Pro"/>
                <a:cs typeface="Myriad Pro"/>
              </a:rPr>
              <a:t>j</a:t>
            </a:r>
            <a:r>
              <a:rPr sz="1440" spc="18" dirty="0">
                <a:latin typeface="Myriad Pro"/>
                <a:cs typeface="Myriad Pro"/>
              </a:rPr>
              <a:t>e</a:t>
            </a:r>
            <a:r>
              <a:rPr sz="1440" spc="81" dirty="0">
                <a:latin typeface="Myriad Pro"/>
                <a:cs typeface="Myriad Pro"/>
              </a:rPr>
              <a:t>k</a:t>
            </a:r>
            <a:r>
              <a:rPr sz="1440" spc="9" dirty="0">
                <a:latin typeface="Myriad Pro"/>
                <a:cs typeface="Myriad Pro"/>
              </a:rPr>
              <a:t>t</a:t>
            </a:r>
            <a:r>
              <a:rPr sz="1440" spc="63" dirty="0">
                <a:latin typeface="Myriad Pro"/>
                <a:cs typeface="Myriad Pro"/>
              </a:rPr>
              <a:t>s</a:t>
            </a:r>
            <a:r>
              <a:rPr sz="1440" spc="9" dirty="0">
                <a:latin typeface="Myriad Pro"/>
                <a:cs typeface="Myriad Pro"/>
              </a:rPr>
              <a:t>t</a:t>
            </a:r>
            <a:r>
              <a:rPr sz="1440" spc="90" dirty="0">
                <a:latin typeface="Myriad Pro"/>
                <a:cs typeface="Myriad Pro"/>
              </a:rPr>
              <a:t>y</a:t>
            </a:r>
            <a:r>
              <a:rPr sz="1440" spc="9" dirty="0">
                <a:latin typeface="Myriad Pro"/>
                <a:cs typeface="Myriad Pro"/>
              </a:rPr>
              <a:t>rni</a:t>
            </a:r>
            <a:r>
              <a:rPr sz="1440" spc="63" dirty="0">
                <a:latin typeface="Myriad Pro"/>
                <a:cs typeface="Myriad Pro"/>
              </a:rPr>
              <a:t>n</a:t>
            </a:r>
            <a:r>
              <a:rPr sz="1440" spc="18" dirty="0">
                <a:latin typeface="Myriad Pro"/>
                <a:cs typeface="Myriad Pro"/>
              </a:rPr>
              <a:t>g</a:t>
            </a:r>
            <a:endParaRPr sz="1440">
              <a:latin typeface="Myriad Pro"/>
              <a:cs typeface="Myriad Pr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720843" y="3886582"/>
            <a:ext cx="1663065" cy="656334"/>
          </a:xfrm>
          <a:prstGeom prst="rect">
            <a:avLst/>
          </a:prstGeom>
        </p:spPr>
        <p:txBody>
          <a:bodyPr vert="horz" wrap="square" lIns="0" tIns="21717" rIns="0" bIns="0" rtlCol="0">
            <a:spAutoFit/>
          </a:bodyPr>
          <a:lstStyle/>
          <a:p>
            <a:pPr marL="22860" marR="9144" indent="434340">
              <a:lnSpc>
                <a:spcPct val="150600"/>
              </a:lnSpc>
              <a:spcBef>
                <a:spcPts val="171"/>
              </a:spcBef>
            </a:pPr>
            <a:r>
              <a:rPr sz="1440" spc="18" dirty="0">
                <a:latin typeface="Myriad Pro"/>
                <a:cs typeface="Myriad Pro"/>
              </a:rPr>
              <a:t>Pro</a:t>
            </a:r>
            <a:r>
              <a:rPr sz="1440" spc="27" dirty="0">
                <a:latin typeface="Myriad Pro"/>
                <a:cs typeface="Myriad Pro"/>
              </a:rPr>
              <a:t>j</a:t>
            </a:r>
            <a:r>
              <a:rPr sz="1440" spc="18" dirty="0">
                <a:latin typeface="Myriad Pro"/>
                <a:cs typeface="Myriad Pro"/>
              </a:rPr>
              <a:t>e</a:t>
            </a:r>
            <a:r>
              <a:rPr sz="1440" spc="81" dirty="0">
                <a:latin typeface="Myriad Pro"/>
                <a:cs typeface="Myriad Pro"/>
              </a:rPr>
              <a:t>k</a:t>
            </a:r>
            <a:r>
              <a:rPr sz="1440" spc="9" dirty="0">
                <a:latin typeface="Myriad Pro"/>
                <a:cs typeface="Myriad Pro"/>
              </a:rPr>
              <a:t>t</a:t>
            </a:r>
            <a:r>
              <a:rPr sz="1440" spc="27" dirty="0">
                <a:latin typeface="Myriad Pro"/>
                <a:cs typeface="Myriad Pro"/>
              </a:rPr>
              <a:t>l</a:t>
            </a:r>
            <a:r>
              <a:rPr sz="1440" spc="18" dirty="0">
                <a:latin typeface="Myriad Pro"/>
                <a:cs typeface="Myriad Pro"/>
              </a:rPr>
              <a:t>e</a:t>
            </a:r>
            <a:r>
              <a:rPr sz="1440" spc="45" dirty="0">
                <a:latin typeface="Myriad Pro"/>
                <a:cs typeface="Myriad Pro"/>
              </a:rPr>
              <a:t>d</a:t>
            </a:r>
            <a:r>
              <a:rPr sz="1440" spc="18" dirty="0">
                <a:latin typeface="Myriad Pro"/>
                <a:cs typeface="Myriad Pro"/>
              </a:rPr>
              <a:t>ning  Resurser</a:t>
            </a:r>
            <a:endParaRPr sz="1440">
              <a:latin typeface="Myriad Pro"/>
              <a:cs typeface="Myriad Pro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357213" y="2968166"/>
            <a:ext cx="1757934" cy="1665349"/>
            <a:chOff x="1574007" y="1648981"/>
            <a:chExt cx="976630" cy="925194"/>
          </a:xfrm>
        </p:grpSpPr>
        <p:sp>
          <p:nvSpPr>
            <p:cNvPr id="19" name="object 19"/>
            <p:cNvSpPr/>
            <p:nvPr/>
          </p:nvSpPr>
          <p:spPr>
            <a:xfrm>
              <a:off x="1920570" y="1675433"/>
              <a:ext cx="264160" cy="677545"/>
            </a:xfrm>
            <a:custGeom>
              <a:avLst/>
              <a:gdLst/>
              <a:ahLst/>
              <a:cxnLst/>
              <a:rect l="l" t="t" r="r" b="b"/>
              <a:pathLst>
                <a:path w="264160" h="677544">
                  <a:moveTo>
                    <a:pt x="0" y="677176"/>
                  </a:moveTo>
                  <a:lnTo>
                    <a:pt x="263804" y="0"/>
                  </a:lnTo>
                </a:path>
              </a:pathLst>
            </a:custGeom>
            <a:ln w="6553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20" name="object 20"/>
            <p:cNvSpPr/>
            <p:nvPr/>
          </p:nvSpPr>
          <p:spPr>
            <a:xfrm>
              <a:off x="2231163" y="1652478"/>
              <a:ext cx="290195" cy="0"/>
            </a:xfrm>
            <a:custGeom>
              <a:avLst/>
              <a:gdLst/>
              <a:ahLst/>
              <a:cxnLst/>
              <a:rect l="l" t="t" r="r" b="b"/>
              <a:pathLst>
                <a:path w="290194">
                  <a:moveTo>
                    <a:pt x="0" y="0"/>
                  </a:moveTo>
                  <a:lnTo>
                    <a:pt x="290156" y="0"/>
                  </a:lnTo>
                </a:path>
              </a:pathLst>
            </a:custGeom>
            <a:ln w="6553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21" name="object 21"/>
            <p:cNvSpPr/>
            <p:nvPr/>
          </p:nvSpPr>
          <p:spPr>
            <a:xfrm>
              <a:off x="1907156" y="1652474"/>
              <a:ext cx="639445" cy="734695"/>
            </a:xfrm>
            <a:custGeom>
              <a:avLst/>
              <a:gdLst/>
              <a:ahLst/>
              <a:cxnLst/>
              <a:rect l="l" t="t" r="r" b="b"/>
              <a:pathLst>
                <a:path w="639444" h="734694">
                  <a:moveTo>
                    <a:pt x="0" y="734567"/>
                  </a:moveTo>
                  <a:lnTo>
                    <a:pt x="4470" y="723087"/>
                  </a:lnTo>
                </a:path>
                <a:path w="639444" h="734694">
                  <a:moveTo>
                    <a:pt x="281686" y="11480"/>
                  </a:moveTo>
                  <a:lnTo>
                    <a:pt x="286156" y="0"/>
                  </a:lnTo>
                  <a:lnTo>
                    <a:pt x="298780" y="0"/>
                  </a:lnTo>
                </a:path>
                <a:path w="639444" h="734694">
                  <a:moveTo>
                    <a:pt x="626783" y="0"/>
                  </a:moveTo>
                  <a:lnTo>
                    <a:pt x="639394" y="0"/>
                  </a:lnTo>
                </a:path>
              </a:pathLst>
            </a:custGeom>
            <a:ln w="655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22" name="object 22"/>
            <p:cNvSpPr/>
            <p:nvPr/>
          </p:nvSpPr>
          <p:spPr>
            <a:xfrm>
              <a:off x="1894037" y="2570683"/>
              <a:ext cx="641350" cy="0"/>
            </a:xfrm>
            <a:custGeom>
              <a:avLst/>
              <a:gdLst/>
              <a:ahLst/>
              <a:cxnLst/>
              <a:rect l="l" t="t" r="r" b="b"/>
              <a:pathLst>
                <a:path w="641350">
                  <a:moveTo>
                    <a:pt x="641019" y="0"/>
                  </a:moveTo>
                  <a:lnTo>
                    <a:pt x="0" y="0"/>
                  </a:lnTo>
                </a:path>
              </a:pathLst>
            </a:custGeom>
            <a:ln w="655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23" name="object 23"/>
            <p:cNvSpPr/>
            <p:nvPr/>
          </p:nvSpPr>
          <p:spPr>
            <a:xfrm>
              <a:off x="2213193" y="1655761"/>
              <a:ext cx="144780" cy="728345"/>
            </a:xfrm>
            <a:custGeom>
              <a:avLst/>
              <a:gdLst/>
              <a:ahLst/>
              <a:cxnLst/>
              <a:rect l="l" t="t" r="r" b="b"/>
              <a:pathLst>
                <a:path w="144780" h="728344">
                  <a:moveTo>
                    <a:pt x="0" y="728002"/>
                  </a:moveTo>
                  <a:lnTo>
                    <a:pt x="144678" y="0"/>
                  </a:lnTo>
                </a:path>
              </a:pathLst>
            </a:custGeom>
            <a:ln w="6553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24" name="object 24"/>
            <p:cNvSpPr/>
            <p:nvPr/>
          </p:nvSpPr>
          <p:spPr>
            <a:xfrm>
              <a:off x="1577500" y="1652474"/>
              <a:ext cx="428625" cy="734695"/>
            </a:xfrm>
            <a:custGeom>
              <a:avLst/>
              <a:gdLst/>
              <a:ahLst/>
              <a:cxnLst/>
              <a:rect l="l" t="t" r="r" b="b"/>
              <a:pathLst>
                <a:path w="428625" h="734694">
                  <a:moveTo>
                    <a:pt x="0" y="734567"/>
                  </a:moveTo>
                  <a:lnTo>
                    <a:pt x="428625" y="0"/>
                  </a:lnTo>
                </a:path>
              </a:pathLst>
            </a:custGeom>
            <a:ln w="6553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240"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4664000" y="3289692"/>
            <a:ext cx="1212723" cy="528286"/>
          </a:xfrm>
          <a:prstGeom prst="rect">
            <a:avLst/>
          </a:prstGeom>
        </p:spPr>
        <p:txBody>
          <a:bodyPr vert="horz" wrap="square" lIns="0" tIns="21717" rIns="0" bIns="0" rtlCol="0">
            <a:spAutoFit/>
          </a:bodyPr>
          <a:lstStyle/>
          <a:p>
            <a:pPr marL="288036" marR="9144" indent="-266319">
              <a:lnSpc>
                <a:spcPct val="118300"/>
              </a:lnSpc>
              <a:spcBef>
                <a:spcPts val="171"/>
              </a:spcBef>
            </a:pPr>
            <a:r>
              <a:rPr sz="1440" spc="45" dirty="0">
                <a:latin typeface="Myriad Pro"/>
                <a:cs typeface="Myriad Pro"/>
              </a:rPr>
              <a:t>O</a:t>
            </a:r>
            <a:r>
              <a:rPr sz="1440" spc="9" dirty="0">
                <a:latin typeface="Myriad Pro"/>
                <a:cs typeface="Myriad Pro"/>
              </a:rPr>
              <a:t>r</a:t>
            </a:r>
            <a:r>
              <a:rPr sz="1440" spc="27" dirty="0">
                <a:latin typeface="Myriad Pro"/>
                <a:cs typeface="Myriad Pro"/>
              </a:rPr>
              <a:t>g</a:t>
            </a:r>
            <a:r>
              <a:rPr sz="1440" spc="18" dirty="0">
                <a:latin typeface="Myriad Pro"/>
                <a:cs typeface="Myriad Pro"/>
              </a:rPr>
              <a:t>ani</a:t>
            </a:r>
            <a:r>
              <a:rPr sz="1440" spc="36" dirty="0">
                <a:latin typeface="Myriad Pro"/>
                <a:cs typeface="Myriad Pro"/>
              </a:rPr>
              <a:t>s</a:t>
            </a:r>
            <a:r>
              <a:rPr sz="1440" spc="18" dirty="0">
                <a:latin typeface="Myriad Pro"/>
                <a:cs typeface="Myriad Pro"/>
              </a:rPr>
              <a:t>at</a:t>
            </a:r>
            <a:r>
              <a:rPr sz="1440" spc="27" dirty="0">
                <a:latin typeface="Myriad Pro"/>
                <a:cs typeface="Myriad Pro"/>
              </a:rPr>
              <a:t>io</a:t>
            </a:r>
            <a:r>
              <a:rPr sz="1440" spc="9" dirty="0">
                <a:latin typeface="Myriad Pro"/>
                <a:cs typeface="Myriad Pro"/>
              </a:rPr>
              <a:t>ns-  </a:t>
            </a:r>
            <a:r>
              <a:rPr sz="1440" spc="27" dirty="0">
                <a:latin typeface="Myriad Pro"/>
                <a:cs typeface="Myriad Pro"/>
              </a:rPr>
              <a:t>struktur</a:t>
            </a:r>
            <a:endParaRPr sz="1440">
              <a:latin typeface="Myriad Pro"/>
              <a:cs typeface="Myriad Pro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2787060" y="1327770"/>
            <a:ext cx="6617970" cy="3305556"/>
            <a:chOff x="701700" y="737650"/>
            <a:chExt cx="3676650" cy="1836420"/>
          </a:xfrm>
        </p:grpSpPr>
        <p:sp>
          <p:nvSpPr>
            <p:cNvPr id="27" name="object 27"/>
            <p:cNvSpPr/>
            <p:nvPr/>
          </p:nvSpPr>
          <p:spPr>
            <a:xfrm>
              <a:off x="2783758" y="788645"/>
              <a:ext cx="1377315" cy="1775460"/>
            </a:xfrm>
            <a:custGeom>
              <a:avLst/>
              <a:gdLst/>
              <a:ahLst/>
              <a:cxnLst/>
              <a:rect l="l" t="t" r="r" b="b"/>
              <a:pathLst>
                <a:path w="1377314" h="1775460">
                  <a:moveTo>
                    <a:pt x="0" y="0"/>
                  </a:moveTo>
                  <a:lnTo>
                    <a:pt x="1376946" y="1775155"/>
                  </a:lnTo>
                </a:path>
              </a:pathLst>
            </a:custGeom>
            <a:ln w="6553">
              <a:solidFill>
                <a:srgbClr val="75797A"/>
              </a:solidFill>
            </a:ln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28" name="object 28"/>
            <p:cNvSpPr/>
            <p:nvPr/>
          </p:nvSpPr>
          <p:spPr>
            <a:xfrm>
              <a:off x="2746745" y="740928"/>
              <a:ext cx="73025" cy="81915"/>
            </a:xfrm>
            <a:custGeom>
              <a:avLst/>
              <a:gdLst/>
              <a:ahLst/>
              <a:cxnLst/>
              <a:rect l="l" t="t" r="r" b="b"/>
              <a:pathLst>
                <a:path w="73025" h="81915">
                  <a:moveTo>
                    <a:pt x="0" y="0"/>
                  </a:moveTo>
                  <a:lnTo>
                    <a:pt x="26225" y="81686"/>
                  </a:lnTo>
                  <a:lnTo>
                    <a:pt x="72593" y="457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5797A"/>
            </a:solid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29" name="object 29"/>
            <p:cNvSpPr/>
            <p:nvPr/>
          </p:nvSpPr>
          <p:spPr>
            <a:xfrm>
              <a:off x="898145" y="793846"/>
              <a:ext cx="1382395" cy="1774189"/>
            </a:xfrm>
            <a:custGeom>
              <a:avLst/>
              <a:gdLst/>
              <a:ahLst/>
              <a:cxnLst/>
              <a:rect l="l" t="t" r="r" b="b"/>
              <a:pathLst>
                <a:path w="1382395" h="1774189">
                  <a:moveTo>
                    <a:pt x="1382026" y="0"/>
                  </a:moveTo>
                  <a:lnTo>
                    <a:pt x="0" y="1773974"/>
                  </a:lnTo>
                </a:path>
              </a:pathLst>
            </a:custGeom>
            <a:ln w="6553">
              <a:solidFill>
                <a:srgbClr val="75797A"/>
              </a:solidFill>
            </a:ln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30" name="object 30"/>
            <p:cNvSpPr/>
            <p:nvPr/>
          </p:nvSpPr>
          <p:spPr>
            <a:xfrm>
              <a:off x="2244604" y="746204"/>
              <a:ext cx="73025" cy="81915"/>
            </a:xfrm>
            <a:custGeom>
              <a:avLst/>
              <a:gdLst/>
              <a:ahLst/>
              <a:cxnLst/>
              <a:rect l="l" t="t" r="r" b="b"/>
              <a:pathLst>
                <a:path w="73025" h="81915">
                  <a:moveTo>
                    <a:pt x="72682" y="0"/>
                  </a:moveTo>
                  <a:lnTo>
                    <a:pt x="0" y="45567"/>
                  </a:lnTo>
                  <a:lnTo>
                    <a:pt x="46278" y="81622"/>
                  </a:lnTo>
                  <a:lnTo>
                    <a:pt x="72682" y="0"/>
                  </a:lnTo>
                  <a:close/>
                </a:path>
              </a:pathLst>
            </a:custGeom>
            <a:solidFill>
              <a:srgbClr val="75797A"/>
            </a:solid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31" name="object 31"/>
            <p:cNvSpPr/>
            <p:nvPr/>
          </p:nvSpPr>
          <p:spPr>
            <a:xfrm>
              <a:off x="738713" y="740926"/>
              <a:ext cx="1377315" cy="1775460"/>
            </a:xfrm>
            <a:custGeom>
              <a:avLst/>
              <a:gdLst/>
              <a:ahLst/>
              <a:cxnLst/>
              <a:rect l="l" t="t" r="r" b="b"/>
              <a:pathLst>
                <a:path w="1377314" h="1775460">
                  <a:moveTo>
                    <a:pt x="0" y="1775155"/>
                  </a:moveTo>
                  <a:lnTo>
                    <a:pt x="1376946" y="0"/>
                  </a:lnTo>
                </a:path>
              </a:pathLst>
            </a:custGeom>
            <a:ln w="6553">
              <a:solidFill>
                <a:srgbClr val="75797A"/>
              </a:solidFill>
            </a:ln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32" name="object 32"/>
            <p:cNvSpPr/>
            <p:nvPr/>
          </p:nvSpPr>
          <p:spPr>
            <a:xfrm>
              <a:off x="701700" y="2482113"/>
              <a:ext cx="73025" cy="81915"/>
            </a:xfrm>
            <a:custGeom>
              <a:avLst/>
              <a:gdLst/>
              <a:ahLst/>
              <a:cxnLst/>
              <a:rect l="l" t="t" r="r" b="b"/>
              <a:pathLst>
                <a:path w="73025" h="81914">
                  <a:moveTo>
                    <a:pt x="26225" y="0"/>
                  </a:moveTo>
                  <a:lnTo>
                    <a:pt x="0" y="81686"/>
                  </a:lnTo>
                  <a:lnTo>
                    <a:pt x="72593" y="35966"/>
                  </a:lnTo>
                  <a:lnTo>
                    <a:pt x="26225" y="0"/>
                  </a:lnTo>
                  <a:close/>
                </a:path>
              </a:pathLst>
            </a:custGeom>
            <a:solidFill>
              <a:srgbClr val="75797A"/>
            </a:solid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33" name="object 33"/>
            <p:cNvSpPr/>
            <p:nvPr/>
          </p:nvSpPr>
          <p:spPr>
            <a:xfrm>
              <a:off x="2963871" y="751133"/>
              <a:ext cx="1377315" cy="1775460"/>
            </a:xfrm>
            <a:custGeom>
              <a:avLst/>
              <a:gdLst/>
              <a:ahLst/>
              <a:cxnLst/>
              <a:rect l="l" t="t" r="r" b="b"/>
              <a:pathLst>
                <a:path w="1377314" h="1775460">
                  <a:moveTo>
                    <a:pt x="1376946" y="1775155"/>
                  </a:moveTo>
                  <a:lnTo>
                    <a:pt x="0" y="0"/>
                  </a:lnTo>
                </a:path>
              </a:pathLst>
            </a:custGeom>
            <a:ln w="6553">
              <a:solidFill>
                <a:srgbClr val="75797A"/>
              </a:solidFill>
            </a:ln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34" name="object 34"/>
            <p:cNvSpPr/>
            <p:nvPr/>
          </p:nvSpPr>
          <p:spPr>
            <a:xfrm>
              <a:off x="4305237" y="2492320"/>
              <a:ext cx="73025" cy="81915"/>
            </a:xfrm>
            <a:custGeom>
              <a:avLst/>
              <a:gdLst/>
              <a:ahLst/>
              <a:cxnLst/>
              <a:rect l="l" t="t" r="r" b="b"/>
              <a:pathLst>
                <a:path w="73025" h="81914">
                  <a:moveTo>
                    <a:pt x="46367" y="0"/>
                  </a:moveTo>
                  <a:lnTo>
                    <a:pt x="0" y="35966"/>
                  </a:lnTo>
                  <a:lnTo>
                    <a:pt x="72593" y="81686"/>
                  </a:lnTo>
                  <a:lnTo>
                    <a:pt x="46367" y="0"/>
                  </a:lnTo>
                  <a:close/>
                </a:path>
              </a:pathLst>
            </a:custGeom>
            <a:solidFill>
              <a:srgbClr val="75797A"/>
            </a:solidFill>
          </p:spPr>
          <p:txBody>
            <a:bodyPr wrap="square" lIns="0" tIns="0" rIns="0" bIns="0" rtlCol="0"/>
            <a:lstStyle/>
            <a:p>
              <a:endParaRPr sz="3240"/>
            </a:p>
          </p:txBody>
        </p:sp>
      </p:grpSp>
      <p:sp>
        <p:nvSpPr>
          <p:cNvPr id="35" name="object 35"/>
          <p:cNvSpPr txBox="1"/>
          <p:nvPr/>
        </p:nvSpPr>
        <p:spPr>
          <a:xfrm rot="18480000">
            <a:off x="3723881" y="2650609"/>
            <a:ext cx="704956" cy="1930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85"/>
              </a:lnSpc>
            </a:pPr>
            <a:r>
              <a:rPr sz="1440" dirty="0">
                <a:latin typeface="Myriad Pro"/>
                <a:cs typeface="Myriad Pro"/>
              </a:rPr>
              <a:t>S</a:t>
            </a:r>
            <a:r>
              <a:rPr sz="1440" spc="54" dirty="0">
                <a:latin typeface="Myriad Pro"/>
                <a:cs typeface="Myriad Pro"/>
              </a:rPr>
              <a:t>t</a:t>
            </a:r>
            <a:r>
              <a:rPr sz="1440" spc="36" dirty="0">
                <a:latin typeface="Myriad Pro"/>
                <a:cs typeface="Myriad Pro"/>
              </a:rPr>
              <a:t>y</a:t>
            </a:r>
            <a:r>
              <a:rPr sz="1440" spc="18" dirty="0">
                <a:latin typeface="Myriad Pro"/>
                <a:cs typeface="Myriad Pro"/>
              </a:rPr>
              <a:t>rni</a:t>
            </a:r>
            <a:r>
              <a:rPr sz="1440" spc="27" dirty="0">
                <a:latin typeface="Myriad Pro"/>
                <a:cs typeface="Myriad Pro"/>
              </a:rPr>
              <a:t>n</a:t>
            </a:r>
            <a:r>
              <a:rPr sz="1440" spc="18" dirty="0">
                <a:latin typeface="Myriad Pro"/>
                <a:cs typeface="Myriad Pro"/>
              </a:rPr>
              <a:t>g</a:t>
            </a:r>
            <a:endParaRPr sz="1440">
              <a:latin typeface="Myriad Pro"/>
              <a:cs typeface="Myriad Pro"/>
            </a:endParaRPr>
          </a:p>
        </p:txBody>
      </p:sp>
      <p:sp>
        <p:nvSpPr>
          <p:cNvPr id="36" name="object 36"/>
          <p:cNvSpPr txBox="1"/>
          <p:nvPr/>
        </p:nvSpPr>
        <p:spPr>
          <a:xfrm rot="18480000">
            <a:off x="4105584" y="2834866"/>
            <a:ext cx="413059" cy="1930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85"/>
              </a:lnSpc>
            </a:pPr>
            <a:r>
              <a:rPr sz="1440" dirty="0">
                <a:latin typeface="Myriad Pro"/>
                <a:cs typeface="Myriad Pro"/>
              </a:rPr>
              <a:t>St</a:t>
            </a:r>
            <a:r>
              <a:rPr sz="1440" spc="36" dirty="0">
                <a:latin typeface="Myriad Pro"/>
                <a:cs typeface="Myriad Pro"/>
              </a:rPr>
              <a:t>ö</a:t>
            </a:r>
            <a:r>
              <a:rPr sz="1440" spc="18" dirty="0">
                <a:latin typeface="Myriad Pro"/>
                <a:cs typeface="Myriad Pro"/>
              </a:rPr>
              <a:t>d</a:t>
            </a:r>
            <a:endParaRPr sz="1440">
              <a:latin typeface="Myriad Pro"/>
              <a:cs typeface="Myriad Pro"/>
            </a:endParaRPr>
          </a:p>
        </p:txBody>
      </p:sp>
      <p:sp>
        <p:nvSpPr>
          <p:cNvPr id="37" name="object 37"/>
          <p:cNvSpPr txBox="1"/>
          <p:nvPr/>
        </p:nvSpPr>
        <p:spPr>
          <a:xfrm rot="3120000">
            <a:off x="7738788" y="2649907"/>
            <a:ext cx="704956" cy="1930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85"/>
              </a:lnSpc>
            </a:pPr>
            <a:r>
              <a:rPr sz="1440" dirty="0">
                <a:latin typeface="Myriad Pro"/>
                <a:cs typeface="Myriad Pro"/>
              </a:rPr>
              <a:t>S</a:t>
            </a:r>
            <a:r>
              <a:rPr sz="1440" spc="54" dirty="0">
                <a:latin typeface="Myriad Pro"/>
                <a:cs typeface="Myriad Pro"/>
              </a:rPr>
              <a:t>t</a:t>
            </a:r>
            <a:r>
              <a:rPr sz="1440" spc="36" dirty="0">
                <a:latin typeface="Myriad Pro"/>
                <a:cs typeface="Myriad Pro"/>
              </a:rPr>
              <a:t>y</a:t>
            </a:r>
            <a:r>
              <a:rPr sz="1440" spc="18" dirty="0">
                <a:latin typeface="Myriad Pro"/>
                <a:cs typeface="Myriad Pro"/>
              </a:rPr>
              <a:t>rni</a:t>
            </a:r>
            <a:r>
              <a:rPr sz="1440" spc="27" dirty="0">
                <a:latin typeface="Myriad Pro"/>
                <a:cs typeface="Myriad Pro"/>
              </a:rPr>
              <a:t>n</a:t>
            </a:r>
            <a:r>
              <a:rPr sz="1440" spc="18" dirty="0">
                <a:latin typeface="Myriad Pro"/>
                <a:cs typeface="Myriad Pro"/>
              </a:rPr>
              <a:t>g</a:t>
            </a:r>
            <a:endParaRPr sz="1440">
              <a:latin typeface="Myriad Pro"/>
              <a:cs typeface="Myriad Pro"/>
            </a:endParaRPr>
          </a:p>
        </p:txBody>
      </p:sp>
      <p:sp>
        <p:nvSpPr>
          <p:cNvPr id="38" name="object 38"/>
          <p:cNvSpPr txBox="1"/>
          <p:nvPr/>
        </p:nvSpPr>
        <p:spPr>
          <a:xfrm rot="3120000">
            <a:off x="7648947" y="2834120"/>
            <a:ext cx="413059" cy="1930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85"/>
              </a:lnSpc>
            </a:pPr>
            <a:r>
              <a:rPr sz="1440" dirty="0">
                <a:latin typeface="Myriad Pro"/>
                <a:cs typeface="Myriad Pro"/>
              </a:rPr>
              <a:t>St</a:t>
            </a:r>
            <a:r>
              <a:rPr sz="1440" spc="36" dirty="0">
                <a:latin typeface="Myriad Pro"/>
                <a:cs typeface="Myriad Pro"/>
              </a:rPr>
              <a:t>ö</a:t>
            </a:r>
            <a:r>
              <a:rPr sz="1440" spc="18" dirty="0">
                <a:latin typeface="Myriad Pro"/>
                <a:cs typeface="Myriad Pro"/>
              </a:rPr>
              <a:t>d</a:t>
            </a:r>
            <a:endParaRPr sz="1440">
              <a:latin typeface="Myriad Pro"/>
              <a:cs typeface="Myriad Pro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983780" y="4681402"/>
            <a:ext cx="1640205" cy="250453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22860">
              <a:spcBef>
                <a:spcPts val="225"/>
              </a:spcBef>
            </a:pPr>
            <a:r>
              <a:rPr sz="1440" b="1" spc="27" dirty="0">
                <a:latin typeface="MyriadPro-Semibold"/>
                <a:cs typeface="MyriadPro-Semibold"/>
              </a:rPr>
              <a:t>Linjeverksamheten</a:t>
            </a:r>
            <a:endParaRPr sz="1440">
              <a:latin typeface="MyriadPro-Semibold"/>
              <a:cs typeface="MyriadPro-Semibold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440829" y="4681402"/>
            <a:ext cx="1845945" cy="250453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22860">
              <a:spcBef>
                <a:spcPts val="225"/>
              </a:spcBef>
            </a:pPr>
            <a:r>
              <a:rPr sz="1440" b="1" spc="27" dirty="0">
                <a:latin typeface="MyriadPro-Semibold"/>
                <a:cs typeface="MyriadPro-Semibold"/>
              </a:rPr>
              <a:t>Projektverksamheten</a:t>
            </a:r>
            <a:endParaRPr sz="1440">
              <a:latin typeface="MyriadPro-Semibold"/>
              <a:cs typeface="MyriadPro-Semibold"/>
            </a:endParaRPr>
          </a:p>
        </p:txBody>
      </p:sp>
      <p:sp>
        <p:nvSpPr>
          <p:cNvPr id="41" name="Platshållare för sidfot 40">
            <a:extLst>
              <a:ext uri="{FF2B5EF4-FFF2-40B4-BE49-F238E27FC236}">
                <a16:creationId xmlns:a16="http://schemas.microsoft.com/office/drawing/2014/main" id="{5E1A2E97-574B-F448-8680-C89CA4501221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7364005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2A4B1382-4ACF-FB4A-AA4C-21EAE7535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5921DC72-F763-0E4B-804F-3A3D46B330C9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5749972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9A89E87-AF20-8A4C-A6DF-18CE76ED3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76F62875-EE1F-344F-9EB7-9B03632666FF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4871203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18F3169-02DE-F046-8DE1-CF1DC116B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7A320675-3A5F-FA48-9BA8-D2A692F5A1DE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8554789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A727F3D-6342-DC40-B21C-988A9E878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77D445D9-FD96-D141-8169-B24DDF1985CC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336821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ECCB8678-AFA6-AD49-B288-13DB5C8DD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F7866B1B-886A-F745-AA05-88AF7C76BC7F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7399680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BB745160-5475-FE4D-AD0C-5D49B1479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1B961AE0-E3E4-F944-A816-7765285076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0CC5BC0C-61A3-7D4B-9C6E-4FE97EDD7B98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0781619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64FE3AB-7380-CB48-BE22-B297A0DB6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BD9A2C9A-4EC8-8549-A7E1-B2B81390487E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1100438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D68D3C25-F683-8D4B-837D-A30FC254F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477" y="1699847"/>
            <a:ext cx="5560142" cy="1981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B32E4788-929A-E540-B354-F877F73B5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447" y="3222993"/>
            <a:ext cx="4555361" cy="31416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431D9DA-7770-F843-9DA1-2851ED65A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F5D37409-1624-184F-A55D-0B3354B18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Krav</a:t>
            </a:r>
          </a:p>
        </p:txBody>
      </p:sp>
    </p:spTree>
    <p:extLst>
      <p:ext uri="{BB962C8B-B14F-4D97-AF65-F5344CB8AC3E}">
        <p14:creationId xmlns:p14="http://schemas.microsoft.com/office/powerpoint/2010/main" val="2228975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7F13622-F4A9-7946-85AF-8483036FB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8B1CA7BC-A672-1948-BD03-0E3BB6B963B1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1975347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257D0A4-A313-1D44-A963-E3A7DFF0C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8CC55994-C072-8445-818B-DDC930A807EB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199531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Bildobjekt 261">
            <a:extLst>
              <a:ext uri="{FF2B5EF4-FFF2-40B4-BE49-F238E27FC236}">
                <a16:creationId xmlns:a16="http://schemas.microsoft.com/office/drawing/2014/main" id="{7FF423DB-3CFD-F743-9030-10C6B4633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00335"/>
            <a:ext cx="9144000" cy="6257331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2B7F084B-A110-7841-921B-2A1C976BD19E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9171728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3CD5881F-BF79-9447-AC24-7DBC0466E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80046"/>
            <a:ext cx="9144000" cy="2897908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E98A1B08-EB56-CE4A-AC11-F6CA060E6A04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049837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D7F84EB5-B58C-6C4B-B277-A1FD40512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82893"/>
            <a:ext cx="9144000" cy="3692214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C5FC89F3-7BCE-044E-963B-367451156E38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4377499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282B127C-0C99-4B47-A0EF-D809590730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7ACCF965-7448-BF4F-BE48-A3C136FEE399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4917350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DFF4ED4-077D-274B-A534-2279FB4AF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9D5DCAB9-AAA6-224E-9779-9C27EE4E002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2474010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F22E3ED-6ECB-DB4E-BF5F-D5C41EA47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15F1EDFF-9D28-0E46-BB6B-C802ADFB4DF0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6863279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337415C9-0D73-744F-B9BE-CC5D42287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4E6F90D0-2F53-494A-949C-B8A800D89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0621384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0FCD67E9-D900-A94A-8E62-46BF0D50D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1A7037A8-7725-BD44-8ABF-B15E25EB0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0230313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98CA72E-FCFC-1B40-9D0F-8A66B4A81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6D24C807-7149-744F-B571-F79BE275FD89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2547259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A080B25F-AC38-BB40-887A-CEF42281D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923" y="2267561"/>
            <a:ext cx="8229600" cy="1143000"/>
          </a:xfrm>
        </p:spPr>
        <p:txBody>
          <a:bodyPr/>
          <a:lstStyle/>
          <a:p>
            <a:r>
              <a:rPr lang="sv-SE" dirty="0"/>
              <a:t>Kursdag 3</a:t>
            </a:r>
          </a:p>
        </p:txBody>
      </p:sp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7BE984BA-1824-8343-BF43-3E04EE692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41465133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3992C52-6414-AA41-9BE0-C30963EBA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29A65B62-1C9A-7147-9F6F-AB103016A050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757641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1" y="1075333"/>
            <a:ext cx="6721983" cy="5783580"/>
            <a:chOff x="0" y="597407"/>
            <a:chExt cx="3734435" cy="3213100"/>
          </a:xfrm>
        </p:grpSpPr>
        <p:sp>
          <p:nvSpPr>
            <p:cNvPr id="3" name="object 3"/>
            <p:cNvSpPr/>
            <p:nvPr/>
          </p:nvSpPr>
          <p:spPr>
            <a:xfrm>
              <a:off x="0" y="597407"/>
              <a:ext cx="3733838" cy="32125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4" name="object 4"/>
            <p:cNvSpPr/>
            <p:nvPr/>
          </p:nvSpPr>
          <p:spPr>
            <a:xfrm>
              <a:off x="900080" y="1264660"/>
              <a:ext cx="2072639" cy="1292860"/>
            </a:xfrm>
            <a:custGeom>
              <a:avLst/>
              <a:gdLst/>
              <a:ahLst/>
              <a:cxnLst/>
              <a:rect l="l" t="t" r="r" b="b"/>
              <a:pathLst>
                <a:path w="2072639" h="1292860">
                  <a:moveTo>
                    <a:pt x="1885022" y="0"/>
                  </a:moveTo>
                  <a:lnTo>
                    <a:pt x="1910194" y="43192"/>
                  </a:lnTo>
                  <a:lnTo>
                    <a:pt x="0" y="1146048"/>
                  </a:lnTo>
                  <a:lnTo>
                    <a:pt x="84404" y="1292250"/>
                  </a:lnTo>
                  <a:lnTo>
                    <a:pt x="1994598" y="189395"/>
                  </a:lnTo>
                  <a:lnTo>
                    <a:pt x="2019147" y="232308"/>
                  </a:lnTo>
                  <a:lnTo>
                    <a:pt x="2072043" y="46888"/>
                  </a:lnTo>
                  <a:lnTo>
                    <a:pt x="1885022" y="0"/>
                  </a:lnTo>
                  <a:close/>
                </a:path>
              </a:pathLst>
            </a:custGeom>
            <a:solidFill>
              <a:srgbClr val="D8DFE4"/>
            </a:solid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5" name="object 5"/>
            <p:cNvSpPr/>
            <p:nvPr/>
          </p:nvSpPr>
          <p:spPr>
            <a:xfrm>
              <a:off x="256039" y="845963"/>
              <a:ext cx="2950845" cy="1799589"/>
            </a:xfrm>
            <a:custGeom>
              <a:avLst/>
              <a:gdLst/>
              <a:ahLst/>
              <a:cxnLst/>
              <a:rect l="l" t="t" r="r" b="b"/>
              <a:pathLst>
                <a:path w="2950845" h="1799589">
                  <a:moveTo>
                    <a:pt x="2763227" y="0"/>
                  </a:moveTo>
                  <a:lnTo>
                    <a:pt x="2788399" y="43192"/>
                  </a:lnTo>
                  <a:lnTo>
                    <a:pt x="0" y="1653070"/>
                  </a:lnTo>
                  <a:lnTo>
                    <a:pt x="84416" y="1799285"/>
                  </a:lnTo>
                  <a:lnTo>
                    <a:pt x="2872803" y="189395"/>
                  </a:lnTo>
                  <a:lnTo>
                    <a:pt x="2897352" y="232308"/>
                  </a:lnTo>
                  <a:lnTo>
                    <a:pt x="2950248" y="46888"/>
                  </a:lnTo>
                  <a:lnTo>
                    <a:pt x="2763227" y="0"/>
                  </a:lnTo>
                  <a:close/>
                </a:path>
              </a:pathLst>
            </a:custGeom>
            <a:solidFill>
              <a:srgbClr val="EACED4"/>
            </a:solid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6" name="object 6"/>
            <p:cNvSpPr/>
            <p:nvPr/>
          </p:nvSpPr>
          <p:spPr>
            <a:xfrm>
              <a:off x="1159485" y="1461258"/>
              <a:ext cx="2458720" cy="1515745"/>
            </a:xfrm>
            <a:custGeom>
              <a:avLst/>
              <a:gdLst/>
              <a:ahLst/>
              <a:cxnLst/>
              <a:rect l="l" t="t" r="r" b="b"/>
              <a:pathLst>
                <a:path w="2458719" h="1515745">
                  <a:moveTo>
                    <a:pt x="2271141" y="0"/>
                  </a:moveTo>
                  <a:lnTo>
                    <a:pt x="2296312" y="43192"/>
                  </a:lnTo>
                  <a:lnTo>
                    <a:pt x="0" y="1368958"/>
                  </a:lnTo>
                  <a:lnTo>
                    <a:pt x="84416" y="1515173"/>
                  </a:lnTo>
                  <a:lnTo>
                    <a:pt x="2380716" y="189395"/>
                  </a:lnTo>
                  <a:lnTo>
                    <a:pt x="2405265" y="232308"/>
                  </a:lnTo>
                  <a:lnTo>
                    <a:pt x="2458161" y="46888"/>
                  </a:lnTo>
                  <a:lnTo>
                    <a:pt x="2271141" y="0"/>
                  </a:lnTo>
                  <a:close/>
                </a:path>
              </a:pathLst>
            </a:custGeom>
            <a:solidFill>
              <a:srgbClr val="E8EEAE"/>
            </a:solid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7" name="object 7"/>
            <p:cNvSpPr/>
            <p:nvPr/>
          </p:nvSpPr>
          <p:spPr>
            <a:xfrm>
              <a:off x="1" y="1900652"/>
              <a:ext cx="2361565" cy="1489710"/>
            </a:xfrm>
            <a:custGeom>
              <a:avLst/>
              <a:gdLst/>
              <a:ahLst/>
              <a:cxnLst/>
              <a:rect l="l" t="t" r="r" b="b"/>
              <a:pathLst>
                <a:path w="2361565" h="1489710">
                  <a:moveTo>
                    <a:pt x="2174176" y="0"/>
                  </a:moveTo>
                  <a:lnTo>
                    <a:pt x="2199347" y="43205"/>
                  </a:lnTo>
                  <a:lnTo>
                    <a:pt x="0" y="1307782"/>
                  </a:lnTo>
                  <a:lnTo>
                    <a:pt x="0" y="1408036"/>
                  </a:lnTo>
                  <a:lnTo>
                    <a:pt x="33794" y="1489151"/>
                  </a:lnTo>
                  <a:lnTo>
                    <a:pt x="2283752" y="189407"/>
                  </a:lnTo>
                  <a:lnTo>
                    <a:pt x="2308301" y="232321"/>
                  </a:lnTo>
                  <a:lnTo>
                    <a:pt x="2361196" y="46901"/>
                  </a:lnTo>
                  <a:lnTo>
                    <a:pt x="2174176" y="0"/>
                  </a:lnTo>
                  <a:close/>
                </a:path>
              </a:pathLst>
            </a:custGeom>
            <a:solidFill>
              <a:srgbClr val="FFDFA4"/>
            </a:solidFill>
          </p:spPr>
          <p:txBody>
            <a:bodyPr wrap="square" lIns="0" tIns="0" rIns="0" bIns="0" rtlCol="0"/>
            <a:lstStyle/>
            <a:p>
              <a:endParaRPr sz="3240"/>
            </a:p>
          </p:txBody>
        </p:sp>
      </p:grpSp>
      <p:sp>
        <p:nvSpPr>
          <p:cNvPr id="8" name="object 8"/>
          <p:cNvSpPr txBox="1"/>
          <p:nvPr/>
        </p:nvSpPr>
        <p:spPr>
          <a:xfrm rot="19800000">
            <a:off x="4940375" y="2262663"/>
            <a:ext cx="1698156" cy="4108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2"/>
              </a:lnSpc>
            </a:pPr>
            <a:r>
              <a:rPr sz="1530" spc="27" dirty="0">
                <a:solidFill>
                  <a:srgbClr val="45555F"/>
                </a:solidFill>
                <a:latin typeface="MyriadPro-Cond"/>
                <a:cs typeface="MyriadPro-Cond"/>
              </a:rPr>
              <a:t>Utveckling </a:t>
            </a:r>
            <a:r>
              <a:rPr sz="1530" spc="36" dirty="0">
                <a:solidFill>
                  <a:srgbClr val="45555F"/>
                </a:solidFill>
                <a:latin typeface="MyriadPro-Cond"/>
                <a:cs typeface="MyriadPro-Cond"/>
              </a:rPr>
              <a:t>och</a:t>
            </a:r>
            <a:r>
              <a:rPr sz="1530" spc="-90" dirty="0">
                <a:solidFill>
                  <a:srgbClr val="45555F"/>
                </a:solidFill>
                <a:latin typeface="MyriadPro-Cond"/>
                <a:cs typeface="MyriadPro-Cond"/>
              </a:rPr>
              <a:t> </a:t>
            </a:r>
            <a:r>
              <a:rPr sz="1530" spc="36" dirty="0">
                <a:solidFill>
                  <a:srgbClr val="45555F"/>
                </a:solidFill>
                <a:latin typeface="MyriadPro-Cond"/>
                <a:cs typeface="MyriadPro-Cond"/>
              </a:rPr>
              <a:t>produktion</a:t>
            </a:r>
            <a:endParaRPr sz="1530">
              <a:latin typeface="MyriadPro-Cond"/>
              <a:cs typeface="MyriadPro-Cond"/>
            </a:endParaRPr>
          </a:p>
        </p:txBody>
      </p:sp>
      <p:sp>
        <p:nvSpPr>
          <p:cNvPr id="9" name="object 9"/>
          <p:cNvSpPr txBox="1"/>
          <p:nvPr/>
        </p:nvSpPr>
        <p:spPr>
          <a:xfrm rot="19800000">
            <a:off x="4789637" y="3679455"/>
            <a:ext cx="2435103" cy="4108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2"/>
              </a:lnSpc>
            </a:pPr>
            <a:r>
              <a:rPr sz="1530" spc="36" dirty="0">
                <a:solidFill>
                  <a:srgbClr val="45555F"/>
                </a:solidFill>
                <a:latin typeface="MyriadPro-Cond"/>
                <a:cs typeface="MyriadPro-Cond"/>
              </a:rPr>
              <a:t>Rekrytering och</a:t>
            </a:r>
            <a:r>
              <a:rPr sz="1530" spc="-18" dirty="0">
                <a:solidFill>
                  <a:srgbClr val="45555F"/>
                </a:solidFill>
                <a:latin typeface="MyriadPro-Cond"/>
                <a:cs typeface="MyriadPro-Cond"/>
              </a:rPr>
              <a:t> </a:t>
            </a:r>
            <a:r>
              <a:rPr sz="1530" spc="27" dirty="0">
                <a:solidFill>
                  <a:srgbClr val="45555F"/>
                </a:solidFill>
                <a:latin typeface="MyriadPro-Cond"/>
                <a:cs typeface="MyriadPro-Cond"/>
              </a:rPr>
              <a:t>kompetensutveckling</a:t>
            </a:r>
            <a:endParaRPr sz="1530">
              <a:latin typeface="MyriadPro-Cond"/>
              <a:cs typeface="MyriadPro-Cond"/>
            </a:endParaRPr>
          </a:p>
        </p:txBody>
      </p:sp>
      <p:sp>
        <p:nvSpPr>
          <p:cNvPr id="10" name="object 10"/>
          <p:cNvSpPr txBox="1"/>
          <p:nvPr/>
        </p:nvSpPr>
        <p:spPr>
          <a:xfrm rot="19800000">
            <a:off x="5617521" y="2663591"/>
            <a:ext cx="739483" cy="4108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2"/>
              </a:lnSpc>
            </a:pPr>
            <a:r>
              <a:rPr sz="1530" spc="27" dirty="0">
                <a:solidFill>
                  <a:srgbClr val="45555F"/>
                </a:solidFill>
                <a:latin typeface="MyriadPro-Cond"/>
                <a:cs typeface="MyriadPro-Cond"/>
              </a:rPr>
              <a:t>Fö</a:t>
            </a:r>
            <a:r>
              <a:rPr sz="1530" spc="45" dirty="0">
                <a:solidFill>
                  <a:srgbClr val="45555F"/>
                </a:solidFill>
                <a:latin typeface="MyriadPro-Cond"/>
                <a:cs typeface="MyriadPro-Cond"/>
              </a:rPr>
              <a:t>rs</a:t>
            </a:r>
            <a:r>
              <a:rPr sz="1530" spc="18" dirty="0">
                <a:solidFill>
                  <a:srgbClr val="45555F"/>
                </a:solidFill>
                <a:latin typeface="MyriadPro-Cond"/>
                <a:cs typeface="MyriadPro-Cond"/>
              </a:rPr>
              <a:t>äl</a:t>
            </a:r>
            <a:r>
              <a:rPr sz="1530" spc="27" dirty="0">
                <a:solidFill>
                  <a:srgbClr val="45555F"/>
                </a:solidFill>
                <a:latin typeface="MyriadPro-Cond"/>
                <a:cs typeface="MyriadPro-Cond"/>
              </a:rPr>
              <a:t>jning</a:t>
            </a:r>
            <a:endParaRPr sz="1530">
              <a:latin typeface="MyriadPro-Cond"/>
              <a:cs typeface="MyriadPro-Cond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393274" y="1896196"/>
            <a:ext cx="1481328" cy="989838"/>
          </a:xfrm>
          <a:custGeom>
            <a:avLst/>
            <a:gdLst/>
            <a:ahLst/>
            <a:cxnLst/>
            <a:rect l="l" t="t" r="r" b="b"/>
            <a:pathLst>
              <a:path w="822960" h="549910">
                <a:moveTo>
                  <a:pt x="717359" y="0"/>
                </a:moveTo>
                <a:lnTo>
                  <a:pt x="734060" y="28714"/>
                </a:lnTo>
                <a:lnTo>
                  <a:pt x="0" y="452526"/>
                </a:lnTo>
                <a:lnTo>
                  <a:pt x="56070" y="549655"/>
                </a:lnTo>
                <a:lnTo>
                  <a:pt x="790130" y="125844"/>
                </a:lnTo>
                <a:lnTo>
                  <a:pt x="806462" y="154330"/>
                </a:lnTo>
                <a:lnTo>
                  <a:pt x="822604" y="42125"/>
                </a:lnTo>
                <a:lnTo>
                  <a:pt x="7173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40"/>
          </a:p>
        </p:txBody>
      </p:sp>
      <p:sp>
        <p:nvSpPr>
          <p:cNvPr id="12" name="object 12"/>
          <p:cNvSpPr txBox="1"/>
          <p:nvPr/>
        </p:nvSpPr>
        <p:spPr>
          <a:xfrm rot="19800000">
            <a:off x="4862147" y="2198090"/>
            <a:ext cx="502513" cy="4108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2"/>
              </a:lnSpc>
            </a:pPr>
            <a:r>
              <a:rPr sz="1530" spc="27" dirty="0">
                <a:solidFill>
                  <a:srgbClr val="45555F"/>
                </a:solidFill>
                <a:latin typeface="MyriadPro-Cond"/>
                <a:cs typeface="MyriadPro-Cond"/>
              </a:rPr>
              <a:t>Pr</a:t>
            </a:r>
            <a:r>
              <a:rPr sz="1530" spc="18" dirty="0">
                <a:solidFill>
                  <a:srgbClr val="45555F"/>
                </a:solidFill>
                <a:latin typeface="MyriadPro-Cond"/>
                <a:cs typeface="MyriadPro-Cond"/>
              </a:rPr>
              <a:t>o</a:t>
            </a:r>
            <a:r>
              <a:rPr sz="1530" spc="27" dirty="0">
                <a:solidFill>
                  <a:srgbClr val="45555F"/>
                </a:solidFill>
                <a:latin typeface="MyriadPro-Cond"/>
                <a:cs typeface="MyriadPro-Cond"/>
              </a:rPr>
              <a:t>je</a:t>
            </a:r>
            <a:r>
              <a:rPr sz="1530" spc="63" dirty="0">
                <a:solidFill>
                  <a:srgbClr val="45555F"/>
                </a:solidFill>
                <a:latin typeface="MyriadPro-Cond"/>
                <a:cs typeface="MyriadPro-Cond"/>
              </a:rPr>
              <a:t>k</a:t>
            </a:r>
            <a:r>
              <a:rPr sz="1530" spc="9" dirty="0">
                <a:solidFill>
                  <a:srgbClr val="45555F"/>
                </a:solidFill>
                <a:latin typeface="MyriadPro-Cond"/>
                <a:cs typeface="MyriadPro-Cond"/>
              </a:rPr>
              <a:t>t</a:t>
            </a:r>
            <a:endParaRPr sz="1530">
              <a:latin typeface="MyriadPro-Cond"/>
              <a:cs typeface="MyriadPro-Cond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800252" y="2265013"/>
            <a:ext cx="2001393" cy="1290447"/>
          </a:xfrm>
          <a:custGeom>
            <a:avLst/>
            <a:gdLst/>
            <a:ahLst/>
            <a:cxnLst/>
            <a:rect l="l" t="t" r="r" b="b"/>
            <a:pathLst>
              <a:path w="1111885" h="716914">
                <a:moveTo>
                  <a:pt x="1006411" y="0"/>
                </a:moveTo>
                <a:lnTo>
                  <a:pt x="1023112" y="28714"/>
                </a:lnTo>
                <a:lnTo>
                  <a:pt x="0" y="619404"/>
                </a:lnTo>
                <a:lnTo>
                  <a:pt x="56070" y="716533"/>
                </a:lnTo>
                <a:lnTo>
                  <a:pt x="1079182" y="125844"/>
                </a:lnTo>
                <a:lnTo>
                  <a:pt x="1095514" y="154330"/>
                </a:lnTo>
                <a:lnTo>
                  <a:pt x="1111656" y="42125"/>
                </a:lnTo>
                <a:lnTo>
                  <a:pt x="10064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40"/>
          </a:p>
        </p:txBody>
      </p:sp>
      <p:sp>
        <p:nvSpPr>
          <p:cNvPr id="14" name="object 14"/>
          <p:cNvSpPr txBox="1"/>
          <p:nvPr/>
        </p:nvSpPr>
        <p:spPr>
          <a:xfrm rot="19800000">
            <a:off x="6567953" y="2694769"/>
            <a:ext cx="502513" cy="4108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2"/>
              </a:lnSpc>
            </a:pPr>
            <a:r>
              <a:rPr sz="1530" spc="27" dirty="0">
                <a:solidFill>
                  <a:srgbClr val="45555F"/>
                </a:solidFill>
                <a:latin typeface="MyriadPro-Cond"/>
                <a:cs typeface="MyriadPro-Cond"/>
              </a:rPr>
              <a:t>Pr</a:t>
            </a:r>
            <a:r>
              <a:rPr sz="1530" spc="18" dirty="0">
                <a:solidFill>
                  <a:srgbClr val="45555F"/>
                </a:solidFill>
                <a:latin typeface="MyriadPro-Cond"/>
                <a:cs typeface="MyriadPro-Cond"/>
              </a:rPr>
              <a:t>o</a:t>
            </a:r>
            <a:r>
              <a:rPr sz="1530" spc="27" dirty="0">
                <a:solidFill>
                  <a:srgbClr val="45555F"/>
                </a:solidFill>
                <a:latin typeface="MyriadPro-Cond"/>
                <a:cs typeface="MyriadPro-Cond"/>
              </a:rPr>
              <a:t>je</a:t>
            </a:r>
            <a:r>
              <a:rPr sz="1530" spc="63" dirty="0">
                <a:solidFill>
                  <a:srgbClr val="45555F"/>
                </a:solidFill>
                <a:latin typeface="MyriadPro-Cond"/>
                <a:cs typeface="MyriadPro-Cond"/>
              </a:rPr>
              <a:t>k</a:t>
            </a:r>
            <a:r>
              <a:rPr sz="1530" spc="9" dirty="0">
                <a:solidFill>
                  <a:srgbClr val="45555F"/>
                </a:solidFill>
                <a:latin typeface="MyriadPro-Cond"/>
                <a:cs typeface="MyriadPro-Cond"/>
              </a:rPr>
              <a:t>t</a:t>
            </a:r>
            <a:endParaRPr sz="1530">
              <a:latin typeface="MyriadPro-Cond"/>
              <a:cs typeface="MyriadPro-Cond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742133" y="2992318"/>
            <a:ext cx="1481328" cy="989838"/>
          </a:xfrm>
          <a:custGeom>
            <a:avLst/>
            <a:gdLst/>
            <a:ahLst/>
            <a:cxnLst/>
            <a:rect l="l" t="t" r="r" b="b"/>
            <a:pathLst>
              <a:path w="822960" h="549910">
                <a:moveTo>
                  <a:pt x="717359" y="0"/>
                </a:moveTo>
                <a:lnTo>
                  <a:pt x="734060" y="28714"/>
                </a:lnTo>
                <a:lnTo>
                  <a:pt x="0" y="452526"/>
                </a:lnTo>
                <a:lnTo>
                  <a:pt x="56070" y="549655"/>
                </a:lnTo>
                <a:lnTo>
                  <a:pt x="790130" y="125844"/>
                </a:lnTo>
                <a:lnTo>
                  <a:pt x="806462" y="154330"/>
                </a:lnTo>
                <a:lnTo>
                  <a:pt x="822604" y="42125"/>
                </a:lnTo>
                <a:lnTo>
                  <a:pt x="7173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40"/>
          </a:p>
        </p:txBody>
      </p:sp>
      <p:sp>
        <p:nvSpPr>
          <p:cNvPr id="16" name="object 16"/>
          <p:cNvSpPr txBox="1"/>
          <p:nvPr/>
        </p:nvSpPr>
        <p:spPr>
          <a:xfrm rot="19800000">
            <a:off x="4281150" y="3253712"/>
            <a:ext cx="502513" cy="4108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2"/>
              </a:lnSpc>
            </a:pPr>
            <a:r>
              <a:rPr sz="1530" spc="27" dirty="0">
                <a:solidFill>
                  <a:srgbClr val="45555F"/>
                </a:solidFill>
                <a:latin typeface="MyriadPro-Cond"/>
                <a:cs typeface="MyriadPro-Cond"/>
              </a:rPr>
              <a:t>Pr</a:t>
            </a:r>
            <a:r>
              <a:rPr sz="1530" spc="18" dirty="0">
                <a:solidFill>
                  <a:srgbClr val="45555F"/>
                </a:solidFill>
                <a:latin typeface="MyriadPro-Cond"/>
                <a:cs typeface="MyriadPro-Cond"/>
              </a:rPr>
              <a:t>o</a:t>
            </a:r>
            <a:r>
              <a:rPr sz="1530" spc="27" dirty="0">
                <a:solidFill>
                  <a:srgbClr val="45555F"/>
                </a:solidFill>
                <a:latin typeface="MyriadPro-Cond"/>
                <a:cs typeface="MyriadPro-Cond"/>
              </a:rPr>
              <a:t>je</a:t>
            </a:r>
            <a:r>
              <a:rPr sz="1530" spc="63" dirty="0">
                <a:solidFill>
                  <a:srgbClr val="45555F"/>
                </a:solidFill>
                <a:latin typeface="MyriadPro-Cond"/>
                <a:cs typeface="MyriadPro-Cond"/>
              </a:rPr>
              <a:t>k</a:t>
            </a:r>
            <a:r>
              <a:rPr sz="1530" spc="9" dirty="0">
                <a:solidFill>
                  <a:srgbClr val="45555F"/>
                </a:solidFill>
                <a:latin typeface="MyriadPro-Cond"/>
                <a:cs typeface="MyriadPro-Cond"/>
              </a:rPr>
              <a:t>t</a:t>
            </a:r>
            <a:endParaRPr sz="1530">
              <a:latin typeface="MyriadPro-Cond"/>
              <a:cs typeface="MyriadPro-Cond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939942" y="3592298"/>
            <a:ext cx="1035558" cy="732661"/>
          </a:xfrm>
          <a:custGeom>
            <a:avLst/>
            <a:gdLst/>
            <a:ahLst/>
            <a:cxnLst/>
            <a:rect l="l" t="t" r="r" b="b"/>
            <a:pathLst>
              <a:path w="575310" h="407035">
                <a:moveTo>
                  <a:pt x="469696" y="0"/>
                </a:moveTo>
                <a:lnTo>
                  <a:pt x="486397" y="28714"/>
                </a:lnTo>
                <a:lnTo>
                  <a:pt x="0" y="309537"/>
                </a:lnTo>
                <a:lnTo>
                  <a:pt x="56070" y="406666"/>
                </a:lnTo>
                <a:lnTo>
                  <a:pt x="542467" y="125844"/>
                </a:lnTo>
                <a:lnTo>
                  <a:pt x="558800" y="154330"/>
                </a:lnTo>
                <a:lnTo>
                  <a:pt x="574941" y="42125"/>
                </a:lnTo>
                <a:lnTo>
                  <a:pt x="4696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40"/>
          </a:p>
        </p:txBody>
      </p:sp>
      <p:sp>
        <p:nvSpPr>
          <p:cNvPr id="18" name="object 18"/>
          <p:cNvSpPr txBox="1"/>
          <p:nvPr/>
        </p:nvSpPr>
        <p:spPr>
          <a:xfrm rot="19800000">
            <a:off x="4182179" y="3769284"/>
            <a:ext cx="502513" cy="4108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2"/>
              </a:lnSpc>
            </a:pPr>
            <a:r>
              <a:rPr sz="1530" spc="27" dirty="0">
                <a:solidFill>
                  <a:srgbClr val="45555F"/>
                </a:solidFill>
                <a:latin typeface="MyriadPro-Cond"/>
                <a:cs typeface="MyriadPro-Cond"/>
              </a:rPr>
              <a:t>Pr</a:t>
            </a:r>
            <a:r>
              <a:rPr sz="1530" spc="18" dirty="0">
                <a:solidFill>
                  <a:srgbClr val="45555F"/>
                </a:solidFill>
                <a:latin typeface="MyriadPro-Cond"/>
                <a:cs typeface="MyriadPro-Cond"/>
              </a:rPr>
              <a:t>o</a:t>
            </a:r>
            <a:r>
              <a:rPr sz="1530" spc="27" dirty="0">
                <a:solidFill>
                  <a:srgbClr val="45555F"/>
                </a:solidFill>
                <a:latin typeface="MyriadPro-Cond"/>
                <a:cs typeface="MyriadPro-Cond"/>
              </a:rPr>
              <a:t>je</a:t>
            </a:r>
            <a:r>
              <a:rPr sz="1530" spc="63" dirty="0">
                <a:solidFill>
                  <a:srgbClr val="45555F"/>
                </a:solidFill>
                <a:latin typeface="MyriadPro-Cond"/>
                <a:cs typeface="MyriadPro-Cond"/>
              </a:rPr>
              <a:t>k</a:t>
            </a:r>
            <a:r>
              <a:rPr sz="1530" spc="9" dirty="0">
                <a:solidFill>
                  <a:srgbClr val="45555F"/>
                </a:solidFill>
                <a:latin typeface="MyriadPro-Cond"/>
                <a:cs typeface="MyriadPro-Cond"/>
              </a:rPr>
              <a:t>t</a:t>
            </a:r>
            <a:endParaRPr sz="1530">
              <a:latin typeface="MyriadPro-Cond"/>
              <a:cs typeface="MyriadPro-Cond"/>
            </a:endParaRPr>
          </a:p>
        </p:txBody>
      </p:sp>
      <p:sp>
        <p:nvSpPr>
          <p:cNvPr id="19" name="object 19"/>
          <p:cNvSpPr txBox="1"/>
          <p:nvPr/>
        </p:nvSpPr>
        <p:spPr>
          <a:xfrm rot="19800000">
            <a:off x="3203445" y="4236966"/>
            <a:ext cx="1860530" cy="4108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2"/>
              </a:lnSpc>
            </a:pPr>
            <a:r>
              <a:rPr sz="1530" spc="27" dirty="0">
                <a:solidFill>
                  <a:srgbClr val="45555F"/>
                </a:solidFill>
                <a:latin typeface="MyriadPro-Cond"/>
                <a:cs typeface="MyriadPro-Cond"/>
              </a:rPr>
              <a:t>Organisation </a:t>
            </a:r>
            <a:r>
              <a:rPr sz="1530" spc="36" dirty="0">
                <a:solidFill>
                  <a:srgbClr val="45555F"/>
                </a:solidFill>
                <a:latin typeface="MyriadPro-Cond"/>
                <a:cs typeface="MyriadPro-Cond"/>
              </a:rPr>
              <a:t>och</a:t>
            </a:r>
            <a:r>
              <a:rPr sz="1530" spc="-81" dirty="0">
                <a:solidFill>
                  <a:srgbClr val="45555F"/>
                </a:solidFill>
                <a:latin typeface="MyriadPro-Cond"/>
                <a:cs typeface="MyriadPro-Cond"/>
              </a:rPr>
              <a:t> </a:t>
            </a:r>
            <a:r>
              <a:rPr sz="1530" spc="27" dirty="0">
                <a:solidFill>
                  <a:srgbClr val="45555F"/>
                </a:solidFill>
                <a:latin typeface="MyriadPro-Cond"/>
                <a:cs typeface="MyriadPro-Cond"/>
              </a:rPr>
              <a:t>lokalisering</a:t>
            </a:r>
            <a:endParaRPr sz="1530">
              <a:latin typeface="MyriadPro-Cond"/>
              <a:cs typeface="MyriadPro-Cond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037618" y="1758871"/>
            <a:ext cx="5764149" cy="2998089"/>
          </a:xfrm>
          <a:custGeom>
            <a:avLst/>
            <a:gdLst/>
            <a:ahLst/>
            <a:cxnLst/>
            <a:rect l="l" t="t" r="r" b="b"/>
            <a:pathLst>
              <a:path w="3202304" h="1665605">
                <a:moveTo>
                  <a:pt x="925144" y="1098296"/>
                </a:moveTo>
                <a:lnTo>
                  <a:pt x="819899" y="1056170"/>
                </a:lnTo>
                <a:lnTo>
                  <a:pt x="836599" y="1084884"/>
                </a:lnTo>
                <a:lnTo>
                  <a:pt x="0" y="1567891"/>
                </a:lnTo>
                <a:lnTo>
                  <a:pt x="56070" y="1665020"/>
                </a:lnTo>
                <a:lnTo>
                  <a:pt x="892670" y="1182014"/>
                </a:lnTo>
                <a:lnTo>
                  <a:pt x="909002" y="1210500"/>
                </a:lnTo>
                <a:lnTo>
                  <a:pt x="925144" y="1098296"/>
                </a:lnTo>
                <a:close/>
              </a:path>
              <a:path w="3202304" h="1665605">
                <a:moveTo>
                  <a:pt x="3201974" y="42125"/>
                </a:moveTo>
                <a:lnTo>
                  <a:pt x="3096730" y="0"/>
                </a:lnTo>
                <a:lnTo>
                  <a:pt x="3113430" y="28714"/>
                </a:lnTo>
                <a:lnTo>
                  <a:pt x="2675039" y="281813"/>
                </a:lnTo>
                <a:lnTo>
                  <a:pt x="2731122" y="378942"/>
                </a:lnTo>
                <a:lnTo>
                  <a:pt x="3169501" y="125844"/>
                </a:lnTo>
                <a:lnTo>
                  <a:pt x="3185833" y="154330"/>
                </a:lnTo>
                <a:lnTo>
                  <a:pt x="3201974" y="421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40"/>
          </a:p>
        </p:txBody>
      </p:sp>
      <p:sp>
        <p:nvSpPr>
          <p:cNvPr id="21" name="object 21"/>
          <p:cNvSpPr txBox="1"/>
          <p:nvPr/>
        </p:nvSpPr>
        <p:spPr>
          <a:xfrm rot="19800000">
            <a:off x="7044674" y="1913346"/>
            <a:ext cx="502513" cy="4108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2"/>
              </a:lnSpc>
            </a:pPr>
            <a:r>
              <a:rPr sz="1530" spc="27" dirty="0">
                <a:solidFill>
                  <a:srgbClr val="45555F"/>
                </a:solidFill>
                <a:latin typeface="MyriadPro-Cond"/>
                <a:cs typeface="MyriadPro-Cond"/>
              </a:rPr>
              <a:t>Pr</a:t>
            </a:r>
            <a:r>
              <a:rPr sz="1530" spc="18" dirty="0">
                <a:solidFill>
                  <a:srgbClr val="45555F"/>
                </a:solidFill>
                <a:latin typeface="MyriadPro-Cond"/>
                <a:cs typeface="MyriadPro-Cond"/>
              </a:rPr>
              <a:t>o</a:t>
            </a:r>
            <a:r>
              <a:rPr sz="1530" spc="27" dirty="0">
                <a:solidFill>
                  <a:srgbClr val="45555F"/>
                </a:solidFill>
                <a:latin typeface="MyriadPro-Cond"/>
                <a:cs typeface="MyriadPro-Cond"/>
              </a:rPr>
              <a:t>je</a:t>
            </a:r>
            <a:r>
              <a:rPr sz="1530" spc="63" dirty="0">
                <a:solidFill>
                  <a:srgbClr val="45555F"/>
                </a:solidFill>
                <a:latin typeface="MyriadPro-Cond"/>
                <a:cs typeface="MyriadPro-Cond"/>
              </a:rPr>
              <a:t>k</a:t>
            </a:r>
            <a:r>
              <a:rPr sz="1530" spc="9" dirty="0">
                <a:solidFill>
                  <a:srgbClr val="45555F"/>
                </a:solidFill>
                <a:latin typeface="MyriadPro-Cond"/>
                <a:cs typeface="MyriadPro-Cond"/>
              </a:rPr>
              <a:t>t</a:t>
            </a:r>
            <a:endParaRPr sz="1530">
              <a:latin typeface="MyriadPro-Cond"/>
              <a:cs typeface="MyriadPro-Cond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874321" y="1340151"/>
            <a:ext cx="948690" cy="682371"/>
          </a:xfrm>
          <a:custGeom>
            <a:avLst/>
            <a:gdLst/>
            <a:ahLst/>
            <a:cxnLst/>
            <a:rect l="l" t="t" r="r" b="b"/>
            <a:pathLst>
              <a:path w="527050" h="379094">
                <a:moveTo>
                  <a:pt x="421690" y="0"/>
                </a:moveTo>
                <a:lnTo>
                  <a:pt x="438391" y="28714"/>
                </a:lnTo>
                <a:lnTo>
                  <a:pt x="0" y="281812"/>
                </a:lnTo>
                <a:lnTo>
                  <a:pt x="56083" y="378942"/>
                </a:lnTo>
                <a:lnTo>
                  <a:pt x="494461" y="125844"/>
                </a:lnTo>
                <a:lnTo>
                  <a:pt x="510794" y="154330"/>
                </a:lnTo>
                <a:lnTo>
                  <a:pt x="526935" y="42125"/>
                </a:lnTo>
                <a:lnTo>
                  <a:pt x="4216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40"/>
          </a:p>
        </p:txBody>
      </p:sp>
      <p:sp>
        <p:nvSpPr>
          <p:cNvPr id="23" name="object 23"/>
          <p:cNvSpPr txBox="1"/>
          <p:nvPr/>
        </p:nvSpPr>
        <p:spPr>
          <a:xfrm rot="19800000">
            <a:off x="6066288" y="1494646"/>
            <a:ext cx="502513" cy="4108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2"/>
              </a:lnSpc>
            </a:pPr>
            <a:r>
              <a:rPr sz="1530" spc="27" dirty="0">
                <a:solidFill>
                  <a:srgbClr val="45555F"/>
                </a:solidFill>
                <a:latin typeface="MyriadPro-Cond"/>
                <a:cs typeface="MyriadPro-Cond"/>
              </a:rPr>
              <a:t>Pr</a:t>
            </a:r>
            <a:r>
              <a:rPr sz="1530" spc="18" dirty="0">
                <a:solidFill>
                  <a:srgbClr val="45555F"/>
                </a:solidFill>
                <a:latin typeface="MyriadPro-Cond"/>
                <a:cs typeface="MyriadPro-Cond"/>
              </a:rPr>
              <a:t>o</a:t>
            </a:r>
            <a:r>
              <a:rPr sz="1530" spc="27" dirty="0">
                <a:solidFill>
                  <a:srgbClr val="45555F"/>
                </a:solidFill>
                <a:latin typeface="MyriadPro-Cond"/>
                <a:cs typeface="MyriadPro-Cond"/>
              </a:rPr>
              <a:t>je</a:t>
            </a:r>
            <a:r>
              <a:rPr sz="1530" spc="63" dirty="0">
                <a:solidFill>
                  <a:srgbClr val="45555F"/>
                </a:solidFill>
                <a:latin typeface="MyriadPro-Cond"/>
                <a:cs typeface="MyriadPro-Cond"/>
              </a:rPr>
              <a:t>k</a:t>
            </a:r>
            <a:r>
              <a:rPr sz="1530" spc="9" dirty="0">
                <a:solidFill>
                  <a:srgbClr val="45555F"/>
                </a:solidFill>
                <a:latin typeface="MyriadPro-Cond"/>
                <a:cs typeface="MyriadPro-Cond"/>
              </a:rPr>
              <a:t>t</a:t>
            </a:r>
            <a:endParaRPr sz="1530">
              <a:latin typeface="MyriadPro-Cond"/>
              <a:cs typeface="MyriadPro-Cond"/>
            </a:endParaRPr>
          </a:p>
        </p:txBody>
      </p:sp>
      <p:sp>
        <p:nvSpPr>
          <p:cNvPr id="24" name="object 24"/>
          <p:cNvSpPr txBox="1"/>
          <p:nvPr/>
        </p:nvSpPr>
        <p:spPr>
          <a:xfrm rot="19800000">
            <a:off x="3567248" y="2160506"/>
            <a:ext cx="1845882" cy="1833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40"/>
              </a:lnSpc>
            </a:pPr>
            <a:r>
              <a:rPr sz="1440" b="1" dirty="0">
                <a:latin typeface="MyriadPro-Semibold"/>
                <a:cs typeface="MyriadPro-Semibold"/>
              </a:rPr>
              <a:t>Funktionella</a:t>
            </a:r>
            <a:r>
              <a:rPr sz="1440" b="1" spc="-63" dirty="0">
                <a:latin typeface="MyriadPro-Semibold"/>
                <a:cs typeface="MyriadPro-Semibold"/>
              </a:rPr>
              <a:t> </a:t>
            </a:r>
            <a:r>
              <a:rPr sz="1440" b="1" spc="9" dirty="0">
                <a:latin typeface="MyriadPro-Semibold"/>
                <a:cs typeface="MyriadPro-Semibold"/>
              </a:rPr>
              <a:t>strategier</a:t>
            </a:r>
            <a:endParaRPr sz="1440">
              <a:latin typeface="MyriadPro-Semibold"/>
              <a:cs typeface="MyriadPro-Semibold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398333" y="1597903"/>
            <a:ext cx="1392174" cy="520527"/>
          </a:xfrm>
          <a:prstGeom prst="rect">
            <a:avLst/>
          </a:prstGeom>
        </p:spPr>
        <p:txBody>
          <a:bodyPr vert="horz" wrap="square" lIns="0" tIns="21717" rIns="0" bIns="0" rtlCol="0">
            <a:spAutoFit/>
          </a:bodyPr>
          <a:lstStyle/>
          <a:p>
            <a:pPr marL="22860" marR="9144">
              <a:lnSpc>
                <a:spcPct val="115700"/>
              </a:lnSpc>
              <a:spcBef>
                <a:spcPts val="171"/>
              </a:spcBef>
            </a:pPr>
            <a:r>
              <a:rPr sz="1440" b="1" spc="9" dirty="0">
                <a:latin typeface="MyriadPro-Semibold"/>
                <a:cs typeface="MyriadPro-Semibold"/>
              </a:rPr>
              <a:t>Övergripande  </a:t>
            </a:r>
            <a:r>
              <a:rPr sz="1440" b="1" spc="-9" dirty="0">
                <a:latin typeface="MyriadPro-Semibold"/>
                <a:cs typeface="MyriadPro-Semibold"/>
              </a:rPr>
              <a:t>v</a:t>
            </a:r>
            <a:r>
              <a:rPr sz="1440" b="1" spc="18" dirty="0">
                <a:latin typeface="MyriadPro-Semibold"/>
                <a:cs typeface="MyriadPro-Semibold"/>
              </a:rPr>
              <a:t>e</a:t>
            </a:r>
            <a:r>
              <a:rPr sz="1440" b="1" spc="9" dirty="0">
                <a:latin typeface="MyriadPro-Semibold"/>
                <a:cs typeface="MyriadPro-Semibold"/>
              </a:rPr>
              <a:t>r</a:t>
            </a:r>
            <a:r>
              <a:rPr sz="1440" b="1" spc="45" dirty="0">
                <a:latin typeface="MyriadPro-Semibold"/>
                <a:cs typeface="MyriadPro-Semibold"/>
              </a:rPr>
              <a:t>k</a:t>
            </a:r>
            <a:r>
              <a:rPr sz="1440" b="1" spc="18" dirty="0">
                <a:latin typeface="MyriadPro-Semibold"/>
                <a:cs typeface="MyriadPro-Semibold"/>
              </a:rPr>
              <a:t>samhet</a:t>
            </a:r>
            <a:r>
              <a:rPr sz="1440" b="1" spc="9" dirty="0">
                <a:latin typeface="MyriadPro-Semibold"/>
                <a:cs typeface="MyriadPro-Semibold"/>
              </a:rPr>
              <a:t>små</a:t>
            </a:r>
            <a:r>
              <a:rPr sz="1440" b="1" dirty="0">
                <a:latin typeface="MyriadPro-Semibold"/>
                <a:cs typeface="MyriadPro-Semibold"/>
              </a:rPr>
              <a:t>l</a:t>
            </a:r>
            <a:endParaRPr sz="1440" dirty="0">
              <a:latin typeface="MyriadPro-Semibold"/>
              <a:cs typeface="MyriadPro-Semibold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575171" y="3710159"/>
            <a:ext cx="4425696" cy="2728341"/>
          </a:xfrm>
          <a:custGeom>
            <a:avLst/>
            <a:gdLst/>
            <a:ahLst/>
            <a:cxnLst/>
            <a:rect l="l" t="t" r="r" b="b"/>
            <a:pathLst>
              <a:path w="2458720" h="1515745">
                <a:moveTo>
                  <a:pt x="2271141" y="0"/>
                </a:moveTo>
                <a:lnTo>
                  <a:pt x="2296312" y="43192"/>
                </a:lnTo>
                <a:lnTo>
                  <a:pt x="0" y="1368958"/>
                </a:lnTo>
                <a:lnTo>
                  <a:pt x="84416" y="1515173"/>
                </a:lnTo>
                <a:lnTo>
                  <a:pt x="2380716" y="189395"/>
                </a:lnTo>
                <a:lnTo>
                  <a:pt x="2405265" y="232308"/>
                </a:lnTo>
                <a:lnTo>
                  <a:pt x="2458161" y="46888"/>
                </a:lnTo>
                <a:lnTo>
                  <a:pt x="2271141" y="0"/>
                </a:lnTo>
                <a:close/>
              </a:path>
            </a:pathLst>
          </a:custGeom>
          <a:solidFill>
            <a:srgbClr val="C3E3E9"/>
          </a:solidFill>
        </p:spPr>
        <p:txBody>
          <a:bodyPr wrap="square" lIns="0" tIns="0" rIns="0" bIns="0" rtlCol="0"/>
          <a:lstStyle/>
          <a:p>
            <a:endParaRPr sz="3240"/>
          </a:p>
        </p:txBody>
      </p:sp>
      <p:sp>
        <p:nvSpPr>
          <p:cNvPr id="27" name="object 27"/>
          <p:cNvSpPr txBox="1"/>
          <p:nvPr/>
        </p:nvSpPr>
        <p:spPr>
          <a:xfrm rot="19800000">
            <a:off x="4874109" y="4697364"/>
            <a:ext cx="472396" cy="4108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2"/>
              </a:lnSpc>
            </a:pPr>
            <a:r>
              <a:rPr sz="1530" spc="18" dirty="0">
                <a:solidFill>
                  <a:srgbClr val="45555F"/>
                </a:solidFill>
                <a:latin typeface="MyriadPro-Cond"/>
                <a:cs typeface="MyriadPro-Cond"/>
              </a:rPr>
              <a:t>I</a:t>
            </a:r>
            <a:r>
              <a:rPr sz="1530" spc="-18" dirty="0">
                <a:solidFill>
                  <a:srgbClr val="45555F"/>
                </a:solidFill>
                <a:latin typeface="MyriadPro-Cond"/>
                <a:cs typeface="MyriadPro-Cond"/>
              </a:rPr>
              <a:t>t</a:t>
            </a:r>
            <a:r>
              <a:rPr sz="1530" spc="27" dirty="0">
                <a:solidFill>
                  <a:srgbClr val="45555F"/>
                </a:solidFill>
                <a:latin typeface="MyriadPro-Cond"/>
                <a:cs typeface="MyriadPro-Cond"/>
              </a:rPr>
              <a:t>-</a:t>
            </a:r>
            <a:r>
              <a:rPr sz="1530" spc="45" dirty="0">
                <a:solidFill>
                  <a:srgbClr val="45555F"/>
                </a:solidFill>
                <a:latin typeface="MyriadPro-Cond"/>
                <a:cs typeface="MyriadPro-Cond"/>
              </a:rPr>
              <a:t>s</a:t>
            </a:r>
            <a:r>
              <a:rPr sz="1530" spc="9" dirty="0">
                <a:solidFill>
                  <a:srgbClr val="45555F"/>
                </a:solidFill>
                <a:latin typeface="MyriadPro-Cond"/>
                <a:cs typeface="MyriadPro-Cond"/>
              </a:rPr>
              <a:t>t</a:t>
            </a:r>
            <a:r>
              <a:rPr sz="1530" spc="36" dirty="0">
                <a:solidFill>
                  <a:srgbClr val="45555F"/>
                </a:solidFill>
                <a:latin typeface="MyriadPro-Cond"/>
                <a:cs typeface="MyriadPro-Cond"/>
              </a:rPr>
              <a:t>ö</a:t>
            </a:r>
            <a:r>
              <a:rPr sz="1530" spc="27" dirty="0">
                <a:solidFill>
                  <a:srgbClr val="45555F"/>
                </a:solidFill>
                <a:latin typeface="MyriadPro-Cond"/>
                <a:cs typeface="MyriadPro-Cond"/>
              </a:rPr>
              <a:t>d</a:t>
            </a:r>
            <a:endParaRPr sz="1530">
              <a:latin typeface="MyriadPro-Cond"/>
              <a:cs typeface="MyriadPro-Cond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968213" y="3175581"/>
            <a:ext cx="940689" cy="677799"/>
          </a:xfrm>
          <a:custGeom>
            <a:avLst/>
            <a:gdLst/>
            <a:ahLst/>
            <a:cxnLst/>
            <a:rect l="l" t="t" r="r" b="b"/>
            <a:pathLst>
              <a:path w="522604" h="376555">
                <a:moveTo>
                  <a:pt x="416941" y="0"/>
                </a:moveTo>
                <a:lnTo>
                  <a:pt x="433641" y="28714"/>
                </a:lnTo>
                <a:lnTo>
                  <a:pt x="0" y="279069"/>
                </a:lnTo>
                <a:lnTo>
                  <a:pt x="56083" y="376199"/>
                </a:lnTo>
                <a:lnTo>
                  <a:pt x="489712" y="125844"/>
                </a:lnTo>
                <a:lnTo>
                  <a:pt x="506044" y="154330"/>
                </a:lnTo>
                <a:lnTo>
                  <a:pt x="522185" y="42125"/>
                </a:lnTo>
                <a:lnTo>
                  <a:pt x="4169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40"/>
          </a:p>
        </p:txBody>
      </p:sp>
      <p:sp>
        <p:nvSpPr>
          <p:cNvPr id="29" name="object 29"/>
          <p:cNvSpPr txBox="1"/>
          <p:nvPr/>
        </p:nvSpPr>
        <p:spPr>
          <a:xfrm rot="19800000">
            <a:off x="7186460" y="3309966"/>
            <a:ext cx="502513" cy="4108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2"/>
              </a:lnSpc>
            </a:pPr>
            <a:r>
              <a:rPr sz="1530" spc="27" dirty="0">
                <a:solidFill>
                  <a:srgbClr val="45555F"/>
                </a:solidFill>
                <a:latin typeface="MyriadPro-Cond"/>
                <a:cs typeface="MyriadPro-Cond"/>
              </a:rPr>
              <a:t>Pr</a:t>
            </a:r>
            <a:r>
              <a:rPr sz="1530" spc="18" dirty="0">
                <a:solidFill>
                  <a:srgbClr val="45555F"/>
                </a:solidFill>
                <a:latin typeface="MyriadPro-Cond"/>
                <a:cs typeface="MyriadPro-Cond"/>
              </a:rPr>
              <a:t>o</a:t>
            </a:r>
            <a:r>
              <a:rPr sz="1530" spc="27" dirty="0">
                <a:solidFill>
                  <a:srgbClr val="45555F"/>
                </a:solidFill>
                <a:latin typeface="MyriadPro-Cond"/>
                <a:cs typeface="MyriadPro-Cond"/>
              </a:rPr>
              <a:t>je</a:t>
            </a:r>
            <a:r>
              <a:rPr sz="1530" spc="63" dirty="0">
                <a:solidFill>
                  <a:srgbClr val="45555F"/>
                </a:solidFill>
                <a:latin typeface="MyriadPro-Cond"/>
                <a:cs typeface="MyriadPro-Cond"/>
              </a:rPr>
              <a:t>k</a:t>
            </a:r>
            <a:r>
              <a:rPr sz="1530" spc="9" dirty="0">
                <a:solidFill>
                  <a:srgbClr val="45555F"/>
                </a:solidFill>
                <a:latin typeface="MyriadPro-Cond"/>
                <a:cs typeface="MyriadPro-Cond"/>
              </a:rPr>
              <a:t>t</a:t>
            </a:r>
            <a:endParaRPr sz="1530">
              <a:latin typeface="MyriadPro-Cond"/>
              <a:cs typeface="MyriadPro-Cond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088413" y="5124091"/>
            <a:ext cx="1666494" cy="989838"/>
          </a:xfrm>
          <a:custGeom>
            <a:avLst/>
            <a:gdLst/>
            <a:ahLst/>
            <a:cxnLst/>
            <a:rect l="l" t="t" r="r" b="b"/>
            <a:pathLst>
              <a:path w="925830" h="549910">
                <a:moveTo>
                  <a:pt x="822604" y="42125"/>
                </a:moveTo>
                <a:lnTo>
                  <a:pt x="717359" y="0"/>
                </a:lnTo>
                <a:lnTo>
                  <a:pt x="734060" y="28714"/>
                </a:lnTo>
                <a:lnTo>
                  <a:pt x="0" y="452526"/>
                </a:lnTo>
                <a:lnTo>
                  <a:pt x="56070" y="549656"/>
                </a:lnTo>
                <a:lnTo>
                  <a:pt x="790130" y="125844"/>
                </a:lnTo>
                <a:lnTo>
                  <a:pt x="806462" y="154330"/>
                </a:lnTo>
                <a:lnTo>
                  <a:pt x="822604" y="42125"/>
                </a:lnTo>
                <a:close/>
              </a:path>
              <a:path w="925830" h="549910">
                <a:moveTo>
                  <a:pt x="925512" y="208851"/>
                </a:moveTo>
                <a:lnTo>
                  <a:pt x="820267" y="166725"/>
                </a:lnTo>
                <a:lnTo>
                  <a:pt x="836968" y="195440"/>
                </a:lnTo>
                <a:lnTo>
                  <a:pt x="403326" y="445808"/>
                </a:lnTo>
                <a:lnTo>
                  <a:pt x="459409" y="542925"/>
                </a:lnTo>
                <a:lnTo>
                  <a:pt x="893038" y="292569"/>
                </a:lnTo>
                <a:lnTo>
                  <a:pt x="909370" y="321056"/>
                </a:lnTo>
                <a:lnTo>
                  <a:pt x="925512" y="2088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40"/>
          </a:p>
        </p:txBody>
      </p:sp>
      <p:sp>
        <p:nvSpPr>
          <p:cNvPr id="31" name="object 31"/>
          <p:cNvSpPr txBox="1"/>
          <p:nvPr/>
        </p:nvSpPr>
        <p:spPr>
          <a:xfrm rot="19800000">
            <a:off x="2548674" y="5440678"/>
            <a:ext cx="502513" cy="4108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2"/>
              </a:lnSpc>
            </a:pPr>
            <a:r>
              <a:rPr sz="1530" spc="27" dirty="0">
                <a:solidFill>
                  <a:srgbClr val="45555F"/>
                </a:solidFill>
                <a:latin typeface="MyriadPro-Cond"/>
                <a:cs typeface="MyriadPro-Cond"/>
              </a:rPr>
              <a:t>Pr</a:t>
            </a:r>
            <a:r>
              <a:rPr sz="1530" spc="18" dirty="0">
                <a:solidFill>
                  <a:srgbClr val="45555F"/>
                </a:solidFill>
                <a:latin typeface="MyriadPro-Cond"/>
                <a:cs typeface="MyriadPro-Cond"/>
              </a:rPr>
              <a:t>o</a:t>
            </a:r>
            <a:r>
              <a:rPr sz="1530" spc="27" dirty="0">
                <a:solidFill>
                  <a:srgbClr val="45555F"/>
                </a:solidFill>
                <a:latin typeface="MyriadPro-Cond"/>
                <a:cs typeface="MyriadPro-Cond"/>
              </a:rPr>
              <a:t>je</a:t>
            </a:r>
            <a:r>
              <a:rPr sz="1530" spc="63" dirty="0">
                <a:solidFill>
                  <a:srgbClr val="45555F"/>
                </a:solidFill>
                <a:latin typeface="MyriadPro-Cond"/>
                <a:cs typeface="MyriadPro-Cond"/>
              </a:rPr>
              <a:t>k</a:t>
            </a:r>
            <a:r>
              <a:rPr sz="1530" spc="9" dirty="0">
                <a:solidFill>
                  <a:srgbClr val="45555F"/>
                </a:solidFill>
                <a:latin typeface="MyriadPro-Cond"/>
                <a:cs typeface="MyriadPro-Cond"/>
              </a:rPr>
              <a:t>t</a:t>
            </a:r>
            <a:endParaRPr sz="1530">
              <a:latin typeface="MyriadPro-Cond"/>
              <a:cs typeface="MyriadPro-Cond"/>
            </a:endParaRPr>
          </a:p>
        </p:txBody>
      </p:sp>
      <p:sp>
        <p:nvSpPr>
          <p:cNvPr id="32" name="object 32"/>
          <p:cNvSpPr txBox="1"/>
          <p:nvPr/>
        </p:nvSpPr>
        <p:spPr>
          <a:xfrm rot="19800000">
            <a:off x="3032658" y="5558569"/>
            <a:ext cx="502513" cy="4108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2"/>
              </a:lnSpc>
            </a:pPr>
            <a:r>
              <a:rPr sz="1530" spc="27" dirty="0">
                <a:solidFill>
                  <a:srgbClr val="45555F"/>
                </a:solidFill>
                <a:latin typeface="MyriadPro-Cond"/>
                <a:cs typeface="MyriadPro-Cond"/>
              </a:rPr>
              <a:t>Pr</a:t>
            </a:r>
            <a:r>
              <a:rPr sz="1530" spc="18" dirty="0">
                <a:solidFill>
                  <a:srgbClr val="45555F"/>
                </a:solidFill>
                <a:latin typeface="MyriadPro-Cond"/>
                <a:cs typeface="MyriadPro-Cond"/>
              </a:rPr>
              <a:t>o</a:t>
            </a:r>
            <a:r>
              <a:rPr sz="1530" spc="27" dirty="0">
                <a:solidFill>
                  <a:srgbClr val="45555F"/>
                </a:solidFill>
                <a:latin typeface="MyriadPro-Cond"/>
                <a:cs typeface="MyriadPro-Cond"/>
              </a:rPr>
              <a:t>je</a:t>
            </a:r>
            <a:r>
              <a:rPr sz="1530" spc="63" dirty="0">
                <a:solidFill>
                  <a:srgbClr val="45555F"/>
                </a:solidFill>
                <a:latin typeface="MyriadPro-Cond"/>
                <a:cs typeface="MyriadPro-Cond"/>
              </a:rPr>
              <a:t>k</a:t>
            </a:r>
            <a:r>
              <a:rPr sz="1530" spc="9" dirty="0">
                <a:solidFill>
                  <a:srgbClr val="45555F"/>
                </a:solidFill>
                <a:latin typeface="MyriadPro-Cond"/>
                <a:cs typeface="MyriadPro-Cond"/>
              </a:rPr>
              <a:t>t</a:t>
            </a:r>
            <a:endParaRPr sz="1530">
              <a:latin typeface="MyriadPro-Cond"/>
              <a:cs typeface="MyriadPro-Cond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523996" y="2831895"/>
            <a:ext cx="2900934" cy="1936242"/>
          </a:xfrm>
          <a:custGeom>
            <a:avLst/>
            <a:gdLst/>
            <a:ahLst/>
            <a:cxnLst/>
            <a:rect l="l" t="t" r="r" b="b"/>
            <a:pathLst>
              <a:path w="1611630" h="1075689">
                <a:moveTo>
                  <a:pt x="1424520" y="0"/>
                </a:moveTo>
                <a:lnTo>
                  <a:pt x="1449692" y="43192"/>
                </a:lnTo>
                <a:lnTo>
                  <a:pt x="0" y="880173"/>
                </a:lnTo>
                <a:lnTo>
                  <a:pt x="0" y="1075118"/>
                </a:lnTo>
                <a:lnTo>
                  <a:pt x="1534109" y="189407"/>
                </a:lnTo>
                <a:lnTo>
                  <a:pt x="1558658" y="232308"/>
                </a:lnTo>
                <a:lnTo>
                  <a:pt x="1611553" y="46901"/>
                </a:lnTo>
                <a:lnTo>
                  <a:pt x="1424520" y="0"/>
                </a:lnTo>
                <a:close/>
              </a:path>
            </a:pathLst>
          </a:custGeom>
          <a:solidFill>
            <a:srgbClr val="E0F2EF"/>
          </a:solidFill>
        </p:spPr>
        <p:txBody>
          <a:bodyPr wrap="square" lIns="0" tIns="0" rIns="0" bIns="0" rtlCol="0"/>
          <a:lstStyle/>
          <a:p>
            <a:endParaRPr sz="3240"/>
          </a:p>
        </p:txBody>
      </p:sp>
      <p:sp>
        <p:nvSpPr>
          <p:cNvPr id="34" name="object 34"/>
          <p:cNvSpPr txBox="1"/>
          <p:nvPr/>
        </p:nvSpPr>
        <p:spPr>
          <a:xfrm rot="19800000">
            <a:off x="2529409" y="3408663"/>
            <a:ext cx="1383215" cy="4108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2"/>
              </a:lnSpc>
            </a:pPr>
            <a:r>
              <a:rPr sz="1530" spc="36" dirty="0">
                <a:solidFill>
                  <a:srgbClr val="45555F"/>
                </a:solidFill>
                <a:latin typeface="MyriadPro-Cond"/>
                <a:cs typeface="MyriadPro-Cond"/>
              </a:rPr>
              <a:t>Marknad och</a:t>
            </a:r>
            <a:r>
              <a:rPr sz="1530" spc="-162" dirty="0">
                <a:solidFill>
                  <a:srgbClr val="45555F"/>
                </a:solidFill>
                <a:latin typeface="MyriadPro-Cond"/>
                <a:cs typeface="MyriadPro-Cond"/>
              </a:rPr>
              <a:t> </a:t>
            </a:r>
            <a:r>
              <a:rPr sz="1530" spc="36" dirty="0">
                <a:solidFill>
                  <a:srgbClr val="45555F"/>
                </a:solidFill>
                <a:latin typeface="MyriadPro-Cond"/>
                <a:cs typeface="MyriadPro-Cond"/>
              </a:rPr>
              <a:t>produkt</a:t>
            </a:r>
            <a:endParaRPr sz="1530">
              <a:latin typeface="MyriadPro-Cond"/>
              <a:cs typeface="MyriadPro-Cond"/>
            </a:endParaRPr>
          </a:p>
        </p:txBody>
      </p:sp>
      <p:sp>
        <p:nvSpPr>
          <p:cNvPr id="35" name="object 35"/>
          <p:cNvSpPr txBox="1"/>
          <p:nvPr/>
        </p:nvSpPr>
        <p:spPr>
          <a:xfrm rot="19800000">
            <a:off x="2663006" y="3978068"/>
            <a:ext cx="502513" cy="4108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2"/>
              </a:lnSpc>
            </a:pPr>
            <a:r>
              <a:rPr sz="1530" spc="27" dirty="0">
                <a:solidFill>
                  <a:srgbClr val="45555F"/>
                </a:solidFill>
                <a:latin typeface="MyriadPro-Cond"/>
                <a:cs typeface="MyriadPro-Cond"/>
              </a:rPr>
              <a:t>Pr</a:t>
            </a:r>
            <a:r>
              <a:rPr sz="1530" spc="18" dirty="0">
                <a:solidFill>
                  <a:srgbClr val="45555F"/>
                </a:solidFill>
                <a:latin typeface="MyriadPro-Cond"/>
                <a:cs typeface="MyriadPro-Cond"/>
              </a:rPr>
              <a:t>o</a:t>
            </a:r>
            <a:r>
              <a:rPr sz="1530" spc="27" dirty="0">
                <a:solidFill>
                  <a:srgbClr val="45555F"/>
                </a:solidFill>
                <a:latin typeface="MyriadPro-Cond"/>
                <a:cs typeface="MyriadPro-Cond"/>
              </a:rPr>
              <a:t>je</a:t>
            </a:r>
            <a:r>
              <a:rPr sz="1530" spc="63" dirty="0">
                <a:solidFill>
                  <a:srgbClr val="45555F"/>
                </a:solidFill>
                <a:latin typeface="MyriadPro-Cond"/>
                <a:cs typeface="MyriadPro-Cond"/>
              </a:rPr>
              <a:t>k</a:t>
            </a:r>
            <a:r>
              <a:rPr sz="1530" spc="9" dirty="0">
                <a:solidFill>
                  <a:srgbClr val="45555F"/>
                </a:solidFill>
                <a:latin typeface="MyriadPro-Cond"/>
                <a:cs typeface="MyriadPro-Cond"/>
              </a:rPr>
              <a:t>t</a:t>
            </a:r>
            <a:endParaRPr sz="1530">
              <a:latin typeface="MyriadPro-Cond"/>
              <a:cs typeface="MyriadPro-Cond"/>
            </a:endParaRPr>
          </a:p>
        </p:txBody>
      </p:sp>
      <p:sp>
        <p:nvSpPr>
          <p:cNvPr id="36" name="Platshållare för sidfot 35">
            <a:extLst>
              <a:ext uri="{FF2B5EF4-FFF2-40B4-BE49-F238E27FC236}">
                <a16:creationId xmlns:a16="http://schemas.microsoft.com/office/drawing/2014/main" id="{C2CC7194-ACC5-A841-8383-C5076EF2A814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6314864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5ACA736-45B1-C94A-8303-B438C2BF3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6105B0E1-2CC2-7F47-B22E-3B3416DA8033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9740770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68D8A5C-2F86-1041-AADB-241E63A0D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EF410011-0A24-274A-98F8-4FDC1A822B7A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7380541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D0DF9A1-E014-E245-809F-DB2C944F9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9DCA8B87-B6D3-5547-B850-6B089F102916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3178870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BE1B6B5-A446-064F-BEAB-9F8C70FAC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EC40F6AF-4275-6143-9590-CA20946710B6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4253989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79999083-ABDF-C444-9361-901B4108A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B6AB2D51-27BA-284A-A526-CACAEC216D5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9534524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0E02C60-2060-2A40-8AD7-C8E9119A8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239C05F2-D907-2C4B-9369-507EC01A53FE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42218529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758B53D-3A8A-0142-A740-2DA76E9120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973133DD-9DDF-FF43-BCE2-9909F239518E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663375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5F62686D-2966-154C-A763-A8F16E020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C00018FC-ED2E-364B-902E-CC9176964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0517630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A797BCDA-70E4-F840-A34D-28F3E64916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AAFB7C5A-0246-A54E-85D0-2FCF721AC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3363176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5EF19E49-40EF-A448-9980-F7B1AEF2C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D62C2A20-4ADF-9A42-BBF6-98329F641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633907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  <p:sp>
        <p:nvSpPr>
          <p:cNvPr id="2" name="textruta 1"/>
          <p:cNvSpPr txBox="1"/>
          <p:nvPr/>
        </p:nvSpPr>
        <p:spPr>
          <a:xfrm>
            <a:off x="3863753" y="3717033"/>
            <a:ext cx="50535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/>
              <a:t>En projektmodell innehåller</a:t>
            </a:r>
            <a:r>
              <a:rPr lang="sv-SE" sz="2000" dirty="0"/>
              <a:t>:</a:t>
            </a:r>
          </a:p>
          <a:p>
            <a:pPr marL="342900" indent="-342900">
              <a:buFont typeface="Arial"/>
              <a:buChar char="•"/>
            </a:pPr>
            <a:r>
              <a:rPr lang="sv-SE" sz="2000" dirty="0"/>
              <a:t>Beskrivning av projektprocessen</a:t>
            </a:r>
          </a:p>
          <a:p>
            <a:pPr marL="342900" indent="-342900">
              <a:buFont typeface="Arial"/>
              <a:buChar char="•"/>
            </a:pPr>
            <a:r>
              <a:rPr lang="sv-SE" sz="2000" dirty="0"/>
              <a:t>Mallar till styrdokument</a:t>
            </a:r>
          </a:p>
          <a:p>
            <a:pPr marL="342900" indent="-342900">
              <a:buFont typeface="Arial"/>
              <a:buChar char="•"/>
            </a:pPr>
            <a:r>
              <a:rPr lang="sv-SE" sz="2000" dirty="0"/>
              <a:t>Roller i projektets organisation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D24D081F-1BC1-2546-B271-48A5AEEA70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83" b="62821"/>
          <a:stretch/>
        </p:blipFill>
        <p:spPr>
          <a:xfrm>
            <a:off x="2624667" y="1669480"/>
            <a:ext cx="7370233" cy="1473200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E0DD2677-1474-C948-B09E-23BB9151552A}"/>
              </a:ext>
            </a:extLst>
          </p:cNvPr>
          <p:cNvSpPr/>
          <p:nvPr/>
        </p:nvSpPr>
        <p:spPr>
          <a:xfrm>
            <a:off x="12967808" y="6141902"/>
            <a:ext cx="2044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>
                <a:solidFill>
                  <a:srgbClr val="00B050"/>
                </a:solidFill>
              </a:rPr>
              <a:t>KAPITEL 2 sid 28-33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14147FFF-84BF-3741-A342-0EBF1BEBC768}"/>
              </a:ext>
            </a:extLst>
          </p:cNvPr>
          <p:cNvSpPr/>
          <p:nvPr/>
        </p:nvSpPr>
        <p:spPr>
          <a:xfrm>
            <a:off x="13120208" y="6294302"/>
            <a:ext cx="2044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>
                <a:solidFill>
                  <a:srgbClr val="00B050"/>
                </a:solidFill>
              </a:rPr>
              <a:t>KAPITEL 2 sid 28-33</a:t>
            </a:r>
          </a:p>
        </p:txBody>
      </p:sp>
      <p:sp>
        <p:nvSpPr>
          <p:cNvPr id="13" name="Rubrik 12">
            <a:extLst>
              <a:ext uri="{FF2B5EF4-FFF2-40B4-BE49-F238E27FC236}">
                <a16:creationId xmlns:a16="http://schemas.microsoft.com/office/drawing/2014/main" id="{29201956-389E-B440-A409-729EB0E0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Projektmodellen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391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E31157E7-CC9D-D94C-AC48-E099FBA147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9D1B6AB4-A669-CE4B-8AFB-BFD314BCBEA3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0143027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B49AC544-F8E8-584C-A3E8-5531E7628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7647"/>
            <a:ext cx="9144000" cy="6562706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D1AA3880-6235-1047-90FF-A2B8A4E58C8E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8315609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D74F6AD9-36CA-A449-8372-2FE9723C5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58738"/>
            <a:ext cx="9144000" cy="4940525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A3F6BE9A-34E5-2646-A003-F11B30BED8F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4352038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54AD58B0-8025-4C43-93F9-FC3588664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714500"/>
            <a:ext cx="4572000" cy="342900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8352CF73-F8B0-4F4C-B211-205945B95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33F3F5BF-B392-EC4E-9E61-A9D9E052A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3340254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0D387C02-E873-E747-A568-B49C437E2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954" y="2347349"/>
            <a:ext cx="6049108" cy="2294990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/>
              <a:t>”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binär</a:t>
            </a:r>
            <a:r>
              <a:rPr lang="en-GB" dirty="0"/>
              <a:t> </a:t>
            </a:r>
            <a:r>
              <a:rPr lang="en-GB" dirty="0" err="1"/>
              <a:t>osäker</a:t>
            </a:r>
            <a:r>
              <a:rPr lang="en-GB" dirty="0"/>
              <a:t> </a:t>
            </a:r>
            <a:r>
              <a:rPr lang="en-GB" dirty="0" err="1"/>
              <a:t>händelse</a:t>
            </a:r>
            <a:r>
              <a:rPr lang="en-GB" dirty="0"/>
              <a:t> </a:t>
            </a:r>
          </a:p>
          <a:p>
            <a:pPr marL="0" indent="0" algn="ctr">
              <a:buNone/>
            </a:pPr>
            <a:r>
              <a:rPr lang="en-GB" dirty="0"/>
              <a:t>med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osäker</a:t>
            </a:r>
            <a:r>
              <a:rPr lang="en-GB" dirty="0"/>
              <a:t> </a:t>
            </a:r>
            <a:r>
              <a:rPr lang="en-GB" dirty="0" err="1"/>
              <a:t>konsekvens</a:t>
            </a:r>
            <a:r>
              <a:rPr lang="en-GB" dirty="0"/>
              <a:t>.”</a:t>
            </a:r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12F7A95B-A315-5E4C-ABA3-C73A6B8F2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Riskhändelse</a:t>
            </a:r>
            <a:endParaRPr lang="en-GB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A138717-2BD2-274E-BDE8-64C1F9CFE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3223455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F9FFAC78-4A19-4A40-B339-E4FCC0BDD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1666" y="2121023"/>
            <a:ext cx="5369169" cy="2588068"/>
          </a:xfrm>
        </p:spPr>
        <p:txBody>
          <a:bodyPr/>
          <a:lstStyle/>
          <a:p>
            <a:r>
              <a:rPr lang="en-GB" dirty="0" err="1"/>
              <a:t>Riskidentifiering</a:t>
            </a:r>
            <a:endParaRPr lang="en-GB" dirty="0"/>
          </a:p>
          <a:p>
            <a:r>
              <a:rPr lang="en-GB" dirty="0" err="1"/>
              <a:t>Riskvärdering</a:t>
            </a:r>
            <a:endParaRPr lang="en-GB" dirty="0"/>
          </a:p>
          <a:p>
            <a:r>
              <a:rPr lang="en-GB" dirty="0" err="1"/>
              <a:t>Åtgärdsplanering</a:t>
            </a:r>
            <a:endParaRPr lang="en-GB" dirty="0"/>
          </a:p>
          <a:p>
            <a:r>
              <a:rPr lang="en-GB" dirty="0" err="1"/>
              <a:t>Bemöta</a:t>
            </a:r>
            <a:r>
              <a:rPr lang="en-GB" dirty="0"/>
              <a:t> risker</a:t>
            </a:r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8DE340D6-0A53-5946-8F40-B96308D15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Riskhantering</a:t>
            </a:r>
            <a:endParaRPr lang="en-GB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7DF9AA7E-16D8-FF46-B064-57C09AAF3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2507100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22DFD136-5151-A54E-AEEF-AEC9687B4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0A547C75-1DCC-6340-A29C-50FB02285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52289234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EAAF1D4-2F86-464B-96B0-1C2B6E40FB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52C2AEB3-CBC9-DA4F-8982-EFAC4ACA9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6277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F8266A31-0262-5B40-94CF-90A27C8A5D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72629F79-B7B1-A244-B557-E7E8CB76E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1445262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181A0FDF-DC36-864A-80C0-76880335D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43E92BDE-A826-AF45-8E4C-0D8B1CF89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310282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411758" y="1064881"/>
          <a:ext cx="7376922" cy="43000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75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71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822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2092">
                <a:tc gridSpan="2"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400" b="1" spc="-5" dirty="0">
                          <a:latin typeface="MyriadPro-Semibold"/>
                          <a:cs typeface="MyriadPro-Semibold"/>
                        </a:rPr>
                        <a:t>Beslutspunkt</a:t>
                      </a:r>
                      <a:endParaRPr sz="1400">
                        <a:latin typeface="MyriadPro-Semibold"/>
                        <a:cs typeface="MyriadPro-Semibold"/>
                      </a:endParaRPr>
                    </a:p>
                  </a:txBody>
                  <a:tcPr marL="0" marR="0" marT="77724" marB="0">
                    <a:lnL w="6350">
                      <a:solidFill>
                        <a:srgbClr val="45555F"/>
                      </a:solidFill>
                      <a:prstDash val="solid"/>
                    </a:lnL>
                    <a:lnR w="6350">
                      <a:solidFill>
                        <a:srgbClr val="45555F"/>
                      </a:solidFill>
                      <a:prstDash val="solid"/>
                    </a:lnR>
                    <a:lnT w="6350">
                      <a:solidFill>
                        <a:srgbClr val="45555F"/>
                      </a:solidFill>
                      <a:prstDash val="solid"/>
                    </a:lnT>
                    <a:lnB w="6350">
                      <a:solidFill>
                        <a:srgbClr val="45555F"/>
                      </a:solidFill>
                      <a:prstDash val="solid"/>
                    </a:lnB>
                    <a:solidFill>
                      <a:srgbClr val="E8EEA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400" b="1" spc="-5" dirty="0">
                          <a:latin typeface="MyriadPro-Semibold"/>
                          <a:cs typeface="MyriadPro-Semibold"/>
                        </a:rPr>
                        <a:t>Beskrivning</a:t>
                      </a:r>
                      <a:endParaRPr sz="1400">
                        <a:latin typeface="MyriadPro-Semibold"/>
                        <a:cs typeface="MyriadPro-Semibold"/>
                      </a:endParaRPr>
                    </a:p>
                  </a:txBody>
                  <a:tcPr marL="0" marR="0" marT="77724" marB="0">
                    <a:lnL w="6350">
                      <a:solidFill>
                        <a:srgbClr val="45555F"/>
                      </a:solidFill>
                      <a:prstDash val="solid"/>
                    </a:lnL>
                    <a:lnR w="6350">
                      <a:solidFill>
                        <a:srgbClr val="45555F"/>
                      </a:solidFill>
                      <a:prstDash val="solid"/>
                    </a:lnR>
                    <a:lnT w="6350">
                      <a:solidFill>
                        <a:srgbClr val="45555F"/>
                      </a:solidFill>
                      <a:prstDash val="solid"/>
                    </a:lnT>
                    <a:lnB w="6350">
                      <a:solidFill>
                        <a:srgbClr val="45555F"/>
                      </a:solidFill>
                      <a:prstDash val="solid"/>
                    </a:lnB>
                    <a:solidFill>
                      <a:srgbClr val="CED6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9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Myriad Pro"/>
                          <a:cs typeface="Myriad Pro"/>
                        </a:rPr>
                        <a:t>BP</a:t>
                      </a:r>
                      <a:r>
                        <a:rPr sz="1400" spc="-35" dirty="0">
                          <a:latin typeface="Myriad Pro"/>
                          <a:cs typeface="Myriad Pro"/>
                        </a:rPr>
                        <a:t> </a:t>
                      </a:r>
                      <a:r>
                        <a:rPr sz="1400" dirty="0">
                          <a:latin typeface="Myriad Pro"/>
                          <a:cs typeface="Myriad Pro"/>
                        </a:rPr>
                        <a:t>1</a:t>
                      </a:r>
                      <a:endParaRPr sz="1400">
                        <a:latin typeface="Myriad Pro"/>
                        <a:cs typeface="Myriad Pro"/>
                      </a:endParaRPr>
                    </a:p>
                  </a:txBody>
                  <a:tcPr marL="0" marR="0" marT="11430" marB="0">
                    <a:lnL w="6350">
                      <a:solidFill>
                        <a:srgbClr val="45555F"/>
                      </a:solidFill>
                      <a:prstDash val="solid"/>
                    </a:lnL>
                    <a:lnR w="6350">
                      <a:solidFill>
                        <a:srgbClr val="45555F"/>
                      </a:solidFill>
                      <a:prstDash val="solid"/>
                    </a:lnR>
                    <a:lnT w="6350">
                      <a:solidFill>
                        <a:srgbClr val="45555F"/>
                      </a:solidFill>
                      <a:prstDash val="solid"/>
                    </a:lnT>
                    <a:lnB w="6350">
                      <a:solidFill>
                        <a:srgbClr val="45555F"/>
                      </a:solidFill>
                      <a:prstDash val="solid"/>
                    </a:lnB>
                    <a:solidFill>
                      <a:srgbClr val="F7FA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Myriad Pro"/>
                          <a:cs typeface="Myriad Pro"/>
                        </a:rPr>
                        <a:t>Initiera</a:t>
                      </a:r>
                      <a:r>
                        <a:rPr sz="1400" spc="-5" dirty="0">
                          <a:latin typeface="Myriad Pro"/>
                          <a:cs typeface="Myriad Pro"/>
                        </a:rPr>
                        <a:t> </a:t>
                      </a:r>
                      <a:r>
                        <a:rPr sz="1400" spc="5" dirty="0">
                          <a:latin typeface="Myriad Pro"/>
                          <a:cs typeface="Myriad Pro"/>
                        </a:rPr>
                        <a:t>projektet</a:t>
                      </a:r>
                      <a:endParaRPr sz="1400">
                        <a:latin typeface="Myriad Pro"/>
                        <a:cs typeface="Myriad Pro"/>
                      </a:endParaRPr>
                    </a:p>
                  </a:txBody>
                  <a:tcPr marL="0" marR="0" marT="11430" marB="0">
                    <a:lnL w="6350">
                      <a:solidFill>
                        <a:srgbClr val="45555F"/>
                      </a:solidFill>
                      <a:prstDash val="solid"/>
                    </a:lnL>
                    <a:lnR w="6350">
                      <a:solidFill>
                        <a:srgbClr val="45555F"/>
                      </a:solidFill>
                      <a:prstDash val="solid"/>
                    </a:lnR>
                    <a:lnT w="6350">
                      <a:solidFill>
                        <a:srgbClr val="45555F"/>
                      </a:solidFill>
                      <a:prstDash val="solid"/>
                    </a:lnT>
                    <a:lnB w="6350">
                      <a:solidFill>
                        <a:srgbClr val="45555F"/>
                      </a:solidFill>
                      <a:prstDash val="solid"/>
                    </a:lnB>
                    <a:solidFill>
                      <a:srgbClr val="F7FAE8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1400" dirty="0">
                          <a:latin typeface="Myriad Pro"/>
                          <a:cs typeface="Myriad Pro"/>
                        </a:rPr>
                        <a:t>Definiera</a:t>
                      </a:r>
                      <a:r>
                        <a:rPr sz="1400" spc="-5" dirty="0">
                          <a:latin typeface="Myriad Pro"/>
                          <a:cs typeface="Myriad Pro"/>
                        </a:rPr>
                        <a:t> </a:t>
                      </a:r>
                      <a:r>
                        <a:rPr sz="1400" spc="5" dirty="0">
                          <a:latin typeface="Myriad Pro"/>
                          <a:cs typeface="Myriad Pro"/>
                        </a:rPr>
                        <a:t>uppdraget</a:t>
                      </a:r>
                      <a:endParaRPr sz="1400">
                        <a:latin typeface="Myriad Pro"/>
                        <a:cs typeface="Myriad Pro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400" spc="5" dirty="0">
                          <a:latin typeface="Myriad Pro"/>
                          <a:cs typeface="Myriad Pro"/>
                        </a:rPr>
                        <a:t>Bestäm </a:t>
                      </a:r>
                      <a:r>
                        <a:rPr sz="1400" dirty="0">
                          <a:latin typeface="Myriad Pro"/>
                          <a:cs typeface="Myriad Pro"/>
                        </a:rPr>
                        <a:t>ramar för </a:t>
                      </a:r>
                      <a:r>
                        <a:rPr sz="1400" spc="5" dirty="0">
                          <a:latin typeface="Myriad Pro"/>
                          <a:cs typeface="Myriad Pro"/>
                        </a:rPr>
                        <a:t>projektet </a:t>
                      </a:r>
                      <a:r>
                        <a:rPr sz="1400" dirty="0">
                          <a:latin typeface="Myriad Pro"/>
                          <a:cs typeface="Myriad Pro"/>
                        </a:rPr>
                        <a:t>och</a:t>
                      </a:r>
                      <a:r>
                        <a:rPr sz="1400" spc="-20" dirty="0">
                          <a:latin typeface="Myriad Pro"/>
                          <a:cs typeface="Myriad Pro"/>
                        </a:rPr>
                        <a:t> </a:t>
                      </a:r>
                      <a:r>
                        <a:rPr sz="1400" spc="5" dirty="0">
                          <a:latin typeface="Myriad Pro"/>
                          <a:cs typeface="Myriad Pro"/>
                        </a:rPr>
                        <a:t>förstudien</a:t>
                      </a:r>
                      <a:endParaRPr sz="1400">
                        <a:latin typeface="Myriad Pro"/>
                        <a:cs typeface="Myriad Pro"/>
                      </a:endParaRPr>
                    </a:p>
                  </a:txBody>
                  <a:tcPr marL="0" marR="0" marT="70864" marB="0">
                    <a:lnL w="6350">
                      <a:solidFill>
                        <a:srgbClr val="45555F"/>
                      </a:solidFill>
                      <a:prstDash val="solid"/>
                    </a:lnL>
                    <a:lnR w="6350">
                      <a:solidFill>
                        <a:srgbClr val="45555F"/>
                      </a:solidFill>
                      <a:prstDash val="solid"/>
                    </a:lnR>
                    <a:lnT w="6350">
                      <a:solidFill>
                        <a:srgbClr val="45555F"/>
                      </a:solidFill>
                      <a:prstDash val="solid"/>
                    </a:lnT>
                    <a:lnB w="6350">
                      <a:solidFill>
                        <a:srgbClr val="45555F"/>
                      </a:solidFill>
                      <a:prstDash val="solid"/>
                    </a:lnB>
                    <a:solidFill>
                      <a:srgbClr val="EFF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dirty="0">
                          <a:latin typeface="Myriad Pro"/>
                          <a:cs typeface="Myriad Pro"/>
                        </a:rPr>
                        <a:t>BP</a:t>
                      </a:r>
                      <a:r>
                        <a:rPr sz="1400" spc="-35" dirty="0">
                          <a:latin typeface="Myriad Pro"/>
                          <a:cs typeface="Myriad Pro"/>
                        </a:rPr>
                        <a:t> </a:t>
                      </a:r>
                      <a:r>
                        <a:rPr sz="1400" dirty="0">
                          <a:latin typeface="Myriad Pro"/>
                          <a:cs typeface="Myriad Pro"/>
                        </a:rPr>
                        <a:t>2</a:t>
                      </a:r>
                      <a:endParaRPr sz="1400">
                        <a:latin typeface="Myriad Pro"/>
                        <a:cs typeface="Myriad Pro"/>
                      </a:endParaRPr>
                    </a:p>
                  </a:txBody>
                  <a:tcPr marL="0" marR="0" marT="11430" marB="0">
                    <a:lnL w="6350">
                      <a:solidFill>
                        <a:srgbClr val="45555F"/>
                      </a:solidFill>
                      <a:prstDash val="solid"/>
                    </a:lnL>
                    <a:lnR w="6350">
                      <a:solidFill>
                        <a:srgbClr val="45555F"/>
                      </a:solidFill>
                      <a:prstDash val="solid"/>
                    </a:lnR>
                    <a:lnT w="6350">
                      <a:solidFill>
                        <a:srgbClr val="45555F"/>
                      </a:solidFill>
                      <a:prstDash val="solid"/>
                    </a:lnT>
                    <a:lnB w="6350">
                      <a:solidFill>
                        <a:srgbClr val="45555F"/>
                      </a:solidFill>
                      <a:prstDash val="solid"/>
                    </a:lnB>
                    <a:solidFill>
                      <a:srgbClr val="F7FA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5" dirty="0">
                          <a:latin typeface="Myriad Pro"/>
                          <a:cs typeface="Myriad Pro"/>
                        </a:rPr>
                        <a:t>Inled</a:t>
                      </a:r>
                      <a:r>
                        <a:rPr sz="1400" spc="-10" dirty="0">
                          <a:latin typeface="Myriad Pro"/>
                          <a:cs typeface="Myriad Pro"/>
                        </a:rPr>
                        <a:t> </a:t>
                      </a:r>
                      <a:r>
                        <a:rPr sz="1400" spc="5" dirty="0">
                          <a:latin typeface="Myriad Pro"/>
                          <a:cs typeface="Myriad Pro"/>
                        </a:rPr>
                        <a:t>planeringen</a:t>
                      </a:r>
                      <a:endParaRPr sz="1400">
                        <a:latin typeface="Myriad Pro"/>
                        <a:cs typeface="Myriad Pro"/>
                      </a:endParaRPr>
                    </a:p>
                  </a:txBody>
                  <a:tcPr marL="0" marR="0" marT="11430" marB="0">
                    <a:lnL w="6350">
                      <a:solidFill>
                        <a:srgbClr val="45555F"/>
                      </a:solidFill>
                      <a:prstDash val="solid"/>
                    </a:lnL>
                    <a:lnR w="6350">
                      <a:solidFill>
                        <a:srgbClr val="45555F"/>
                      </a:solidFill>
                      <a:prstDash val="solid"/>
                    </a:lnR>
                    <a:lnT w="6350">
                      <a:solidFill>
                        <a:srgbClr val="45555F"/>
                      </a:solidFill>
                      <a:prstDash val="solid"/>
                    </a:lnT>
                    <a:lnB w="6350">
                      <a:solidFill>
                        <a:srgbClr val="45555F"/>
                      </a:solidFill>
                      <a:prstDash val="solid"/>
                    </a:lnB>
                    <a:solidFill>
                      <a:srgbClr val="F7FAE8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1400" spc="5" dirty="0">
                          <a:latin typeface="Myriad Pro"/>
                          <a:cs typeface="Myriad Pro"/>
                        </a:rPr>
                        <a:t>Godkänn</a:t>
                      </a:r>
                      <a:r>
                        <a:rPr sz="1400" spc="-5" dirty="0">
                          <a:latin typeface="Myriad Pro"/>
                          <a:cs typeface="Myriad Pro"/>
                        </a:rPr>
                        <a:t> </a:t>
                      </a:r>
                      <a:r>
                        <a:rPr sz="1400" dirty="0">
                          <a:latin typeface="Myriad Pro"/>
                          <a:cs typeface="Myriad Pro"/>
                        </a:rPr>
                        <a:t>förstudien</a:t>
                      </a:r>
                      <a:endParaRPr sz="1400">
                        <a:latin typeface="Myriad Pro"/>
                        <a:cs typeface="Myriad Pro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400" spc="5" dirty="0">
                          <a:latin typeface="Myriad Pro"/>
                          <a:cs typeface="Myriad Pro"/>
                        </a:rPr>
                        <a:t>Bestäm </a:t>
                      </a:r>
                      <a:r>
                        <a:rPr sz="1400" dirty="0">
                          <a:latin typeface="Myriad Pro"/>
                          <a:cs typeface="Myriad Pro"/>
                        </a:rPr>
                        <a:t>ramar för</a:t>
                      </a:r>
                      <a:r>
                        <a:rPr sz="1400" spc="-10" dirty="0">
                          <a:latin typeface="Myriad Pro"/>
                          <a:cs typeface="Myriad Pro"/>
                        </a:rPr>
                        <a:t> </a:t>
                      </a:r>
                      <a:r>
                        <a:rPr sz="1400" dirty="0">
                          <a:latin typeface="Myriad Pro"/>
                          <a:cs typeface="Myriad Pro"/>
                        </a:rPr>
                        <a:t>planeringen</a:t>
                      </a:r>
                      <a:endParaRPr sz="1400">
                        <a:latin typeface="Myriad Pro"/>
                        <a:cs typeface="Myriad Pro"/>
                      </a:endParaRPr>
                    </a:p>
                  </a:txBody>
                  <a:tcPr marL="0" marR="0" marT="70864" marB="0">
                    <a:lnL w="6350">
                      <a:solidFill>
                        <a:srgbClr val="45555F"/>
                      </a:solidFill>
                      <a:prstDash val="solid"/>
                    </a:lnL>
                    <a:lnR w="6350">
                      <a:solidFill>
                        <a:srgbClr val="45555F"/>
                      </a:solidFill>
                      <a:prstDash val="solid"/>
                    </a:lnR>
                    <a:lnT w="6350">
                      <a:solidFill>
                        <a:srgbClr val="45555F"/>
                      </a:solidFill>
                      <a:prstDash val="solid"/>
                    </a:lnT>
                    <a:lnB w="6350">
                      <a:solidFill>
                        <a:srgbClr val="45555F"/>
                      </a:solidFill>
                      <a:prstDash val="solid"/>
                    </a:lnB>
                    <a:solidFill>
                      <a:srgbClr val="EFF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79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Myriad Pro"/>
                          <a:cs typeface="Myriad Pro"/>
                        </a:rPr>
                        <a:t>BP</a:t>
                      </a:r>
                      <a:r>
                        <a:rPr sz="1400" spc="-35" dirty="0">
                          <a:latin typeface="Myriad Pro"/>
                          <a:cs typeface="Myriad Pro"/>
                        </a:rPr>
                        <a:t> </a:t>
                      </a:r>
                      <a:r>
                        <a:rPr sz="1400" dirty="0">
                          <a:latin typeface="Myriad Pro"/>
                          <a:cs typeface="Myriad Pro"/>
                        </a:rPr>
                        <a:t>3</a:t>
                      </a:r>
                      <a:endParaRPr sz="1400">
                        <a:latin typeface="Myriad Pro"/>
                        <a:cs typeface="Myriad Pro"/>
                      </a:endParaRPr>
                    </a:p>
                  </a:txBody>
                  <a:tcPr marL="0" marR="0" marT="12573" marB="0">
                    <a:lnL w="6350">
                      <a:solidFill>
                        <a:srgbClr val="45555F"/>
                      </a:solidFill>
                      <a:prstDash val="solid"/>
                    </a:lnL>
                    <a:lnR w="6350">
                      <a:solidFill>
                        <a:srgbClr val="45555F"/>
                      </a:solidFill>
                      <a:prstDash val="solid"/>
                    </a:lnR>
                    <a:lnT w="6350">
                      <a:solidFill>
                        <a:srgbClr val="45555F"/>
                      </a:solidFill>
                      <a:prstDash val="solid"/>
                    </a:lnT>
                    <a:lnB w="6350">
                      <a:solidFill>
                        <a:srgbClr val="45555F"/>
                      </a:solidFill>
                      <a:prstDash val="solid"/>
                    </a:lnB>
                    <a:solidFill>
                      <a:srgbClr val="F7FA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</a:pPr>
                      <a:r>
                        <a:rPr sz="1400" spc="5" dirty="0">
                          <a:latin typeface="Myriad Pro"/>
                          <a:cs typeface="Myriad Pro"/>
                        </a:rPr>
                        <a:t>Starta</a:t>
                      </a:r>
                      <a:r>
                        <a:rPr sz="1400" spc="-5" dirty="0">
                          <a:latin typeface="Myriad Pro"/>
                          <a:cs typeface="Myriad Pro"/>
                        </a:rPr>
                        <a:t> </a:t>
                      </a:r>
                      <a:r>
                        <a:rPr sz="1400" dirty="0">
                          <a:latin typeface="Myriad Pro"/>
                          <a:cs typeface="Myriad Pro"/>
                        </a:rPr>
                        <a:t>genomförandet</a:t>
                      </a:r>
                      <a:endParaRPr sz="1400">
                        <a:latin typeface="Myriad Pro"/>
                        <a:cs typeface="Myriad Pro"/>
                      </a:endParaRPr>
                    </a:p>
                  </a:txBody>
                  <a:tcPr marL="0" marR="0" marT="12573" marB="0">
                    <a:lnL w="6350">
                      <a:solidFill>
                        <a:srgbClr val="45555F"/>
                      </a:solidFill>
                      <a:prstDash val="solid"/>
                    </a:lnL>
                    <a:lnR w="6350">
                      <a:solidFill>
                        <a:srgbClr val="45555F"/>
                      </a:solidFill>
                      <a:prstDash val="solid"/>
                    </a:lnR>
                    <a:lnT w="6350">
                      <a:solidFill>
                        <a:srgbClr val="45555F"/>
                      </a:solidFill>
                      <a:prstDash val="solid"/>
                    </a:lnT>
                    <a:lnB w="6350">
                      <a:solidFill>
                        <a:srgbClr val="45555F"/>
                      </a:solidFill>
                      <a:prstDash val="solid"/>
                    </a:lnB>
                    <a:solidFill>
                      <a:srgbClr val="F7FAE8"/>
                    </a:solidFill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spc="5" dirty="0">
                          <a:latin typeface="Myriad Pro"/>
                          <a:cs typeface="Myriad Pro"/>
                        </a:rPr>
                        <a:t>Godkänn</a:t>
                      </a:r>
                      <a:r>
                        <a:rPr sz="1400" spc="-5" dirty="0">
                          <a:latin typeface="Myriad Pro"/>
                          <a:cs typeface="Myriad Pro"/>
                        </a:rPr>
                        <a:t> </a:t>
                      </a:r>
                      <a:r>
                        <a:rPr sz="1400" spc="5" dirty="0">
                          <a:latin typeface="Myriad Pro"/>
                          <a:cs typeface="Myriad Pro"/>
                        </a:rPr>
                        <a:t>projektplanen</a:t>
                      </a:r>
                      <a:endParaRPr sz="1400">
                        <a:latin typeface="Myriad Pro"/>
                        <a:cs typeface="Myriad Pro"/>
                      </a:endParaRPr>
                    </a:p>
                    <a:p>
                      <a:pPr marL="7112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400" spc="5" dirty="0">
                          <a:latin typeface="Myriad Pro"/>
                          <a:cs typeface="Myriad Pro"/>
                        </a:rPr>
                        <a:t>Ge klartecken att </a:t>
                      </a:r>
                      <a:r>
                        <a:rPr sz="1400" spc="10" dirty="0">
                          <a:latin typeface="Myriad Pro"/>
                          <a:cs typeface="Myriad Pro"/>
                        </a:rPr>
                        <a:t>starta</a:t>
                      </a:r>
                      <a:r>
                        <a:rPr sz="1400" spc="-25" dirty="0">
                          <a:latin typeface="Myriad Pro"/>
                          <a:cs typeface="Myriad Pro"/>
                        </a:rPr>
                        <a:t> </a:t>
                      </a:r>
                      <a:r>
                        <a:rPr sz="1400" spc="5" dirty="0">
                          <a:latin typeface="Myriad Pro"/>
                          <a:cs typeface="Myriad Pro"/>
                        </a:rPr>
                        <a:t>projektet</a:t>
                      </a:r>
                      <a:endParaRPr sz="1400">
                        <a:latin typeface="Myriad Pro"/>
                        <a:cs typeface="Myriad Pro"/>
                      </a:endParaRPr>
                    </a:p>
                  </a:txBody>
                  <a:tcPr marL="0" marR="0" marT="70866" marB="0">
                    <a:lnL w="6350">
                      <a:solidFill>
                        <a:srgbClr val="45555F"/>
                      </a:solidFill>
                      <a:prstDash val="solid"/>
                    </a:lnL>
                    <a:lnR w="6350">
                      <a:solidFill>
                        <a:srgbClr val="45555F"/>
                      </a:solidFill>
                      <a:prstDash val="solid"/>
                    </a:lnR>
                    <a:lnT w="6350">
                      <a:solidFill>
                        <a:srgbClr val="45555F"/>
                      </a:solidFill>
                      <a:prstDash val="solid"/>
                    </a:lnT>
                    <a:lnB w="6350">
                      <a:solidFill>
                        <a:srgbClr val="45555F"/>
                      </a:solidFill>
                      <a:prstDash val="solid"/>
                    </a:lnB>
                    <a:solidFill>
                      <a:srgbClr val="EFF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7112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Myriad Pro"/>
                          <a:cs typeface="Myriad Pro"/>
                        </a:rPr>
                        <a:t>BP</a:t>
                      </a:r>
                      <a:r>
                        <a:rPr sz="1400" spc="-35" dirty="0">
                          <a:latin typeface="Myriad Pro"/>
                          <a:cs typeface="Myriad Pro"/>
                        </a:rPr>
                        <a:t> </a:t>
                      </a:r>
                      <a:r>
                        <a:rPr sz="1400" dirty="0">
                          <a:latin typeface="Myriad Pro"/>
                          <a:cs typeface="Myriad Pro"/>
                        </a:rPr>
                        <a:t>4</a:t>
                      </a:r>
                    </a:p>
                  </a:txBody>
                  <a:tcPr marL="0" marR="0" marT="12573" marB="0">
                    <a:lnL w="6350">
                      <a:solidFill>
                        <a:srgbClr val="45555F"/>
                      </a:solidFill>
                      <a:prstDash val="solid"/>
                    </a:lnL>
                    <a:lnR w="6350">
                      <a:solidFill>
                        <a:srgbClr val="45555F"/>
                      </a:solidFill>
                      <a:prstDash val="solid"/>
                    </a:lnR>
                    <a:lnT w="6350">
                      <a:solidFill>
                        <a:srgbClr val="45555F"/>
                      </a:solidFill>
                      <a:prstDash val="solid"/>
                    </a:lnT>
                    <a:lnB w="6350">
                      <a:solidFill>
                        <a:srgbClr val="45555F"/>
                      </a:solidFill>
                      <a:prstDash val="solid"/>
                    </a:lnB>
                    <a:solidFill>
                      <a:srgbClr val="F7FA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7112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Myriad Pro"/>
                          <a:cs typeface="Myriad Pro"/>
                        </a:rPr>
                        <a:t>Avstämning</a:t>
                      </a:r>
                      <a:endParaRPr sz="1400">
                        <a:latin typeface="Myriad Pro"/>
                        <a:cs typeface="Myriad Pro"/>
                      </a:endParaRPr>
                    </a:p>
                  </a:txBody>
                  <a:tcPr marL="0" marR="0" marT="12573" marB="0">
                    <a:lnL w="6350">
                      <a:solidFill>
                        <a:srgbClr val="45555F"/>
                      </a:solidFill>
                      <a:prstDash val="solid"/>
                    </a:lnL>
                    <a:lnR w="6350">
                      <a:solidFill>
                        <a:srgbClr val="45555F"/>
                      </a:solidFill>
                      <a:prstDash val="solid"/>
                    </a:lnR>
                    <a:lnT w="6350">
                      <a:solidFill>
                        <a:srgbClr val="45555F"/>
                      </a:solidFill>
                      <a:prstDash val="solid"/>
                    </a:lnT>
                    <a:lnB w="6350">
                      <a:solidFill>
                        <a:srgbClr val="45555F"/>
                      </a:solidFill>
                      <a:prstDash val="solid"/>
                    </a:lnB>
                    <a:solidFill>
                      <a:srgbClr val="F7FAE8"/>
                    </a:solidFill>
                  </a:tcPr>
                </a:tc>
                <a:tc>
                  <a:txBody>
                    <a:bodyPr/>
                    <a:lstStyle/>
                    <a:p>
                      <a:pPr marL="71120" marR="309880">
                        <a:lnSpc>
                          <a:spcPct val="114599"/>
                        </a:lnSpc>
                        <a:spcBef>
                          <a:spcPts val="170"/>
                        </a:spcBef>
                      </a:pPr>
                      <a:r>
                        <a:rPr sz="1400" spc="5" dirty="0">
                          <a:latin typeface="Myriad Pro"/>
                          <a:cs typeface="Myriad Pro"/>
                        </a:rPr>
                        <a:t>Godkänn </a:t>
                      </a:r>
                      <a:r>
                        <a:rPr sz="1400" dirty="0">
                          <a:latin typeface="Myriad Pro"/>
                          <a:cs typeface="Myriad Pro"/>
                        </a:rPr>
                        <a:t>delresultat, besluta om större förändring  </a:t>
                      </a:r>
                      <a:r>
                        <a:rPr sz="1400" spc="-5" dirty="0">
                          <a:latin typeface="Myriad Pro"/>
                          <a:cs typeface="Myriad Pro"/>
                        </a:rPr>
                        <a:t>(Ej </a:t>
                      </a:r>
                      <a:r>
                        <a:rPr sz="1400" dirty="0">
                          <a:latin typeface="Myriad Pro"/>
                          <a:cs typeface="Myriad Pro"/>
                        </a:rPr>
                        <a:t>obligatorisk </a:t>
                      </a:r>
                      <a:r>
                        <a:rPr sz="1400" spc="5" dirty="0">
                          <a:latin typeface="Myriad Pro"/>
                          <a:cs typeface="Myriad Pro"/>
                        </a:rPr>
                        <a:t>beslutspunkt)</a:t>
                      </a:r>
                      <a:endParaRPr sz="1400">
                        <a:latin typeface="Myriad Pro"/>
                        <a:cs typeface="Myriad Pro"/>
                      </a:endParaRPr>
                    </a:p>
                  </a:txBody>
                  <a:tcPr marL="0" marR="0" marT="38862" marB="0">
                    <a:lnL w="6350">
                      <a:solidFill>
                        <a:srgbClr val="45555F"/>
                      </a:solidFill>
                      <a:prstDash val="solid"/>
                    </a:lnL>
                    <a:lnR w="6350">
                      <a:solidFill>
                        <a:srgbClr val="45555F"/>
                      </a:solidFill>
                      <a:prstDash val="solid"/>
                    </a:lnR>
                    <a:lnT w="6350">
                      <a:solidFill>
                        <a:srgbClr val="45555F"/>
                      </a:solidFill>
                      <a:prstDash val="solid"/>
                    </a:lnT>
                    <a:lnB w="6350">
                      <a:solidFill>
                        <a:srgbClr val="45555F"/>
                      </a:solidFill>
                      <a:prstDash val="solid"/>
                    </a:lnB>
                    <a:solidFill>
                      <a:srgbClr val="EFF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7112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Myriad Pro"/>
                          <a:cs typeface="Myriad Pro"/>
                        </a:rPr>
                        <a:t>BP</a:t>
                      </a:r>
                      <a:r>
                        <a:rPr sz="1400" spc="-35" dirty="0">
                          <a:latin typeface="Myriad Pro"/>
                          <a:cs typeface="Myriad Pro"/>
                        </a:rPr>
                        <a:t> </a:t>
                      </a:r>
                      <a:r>
                        <a:rPr sz="1400" dirty="0">
                          <a:latin typeface="Myriad Pro"/>
                          <a:cs typeface="Myriad Pro"/>
                        </a:rPr>
                        <a:t>5</a:t>
                      </a:r>
                      <a:endParaRPr sz="1400">
                        <a:latin typeface="Myriad Pro"/>
                        <a:cs typeface="Myriad Pro"/>
                      </a:endParaRPr>
                    </a:p>
                  </a:txBody>
                  <a:tcPr marL="0" marR="0" marT="12573" marB="0">
                    <a:lnL w="6350">
                      <a:solidFill>
                        <a:srgbClr val="45555F"/>
                      </a:solidFill>
                      <a:prstDash val="solid"/>
                    </a:lnL>
                    <a:lnR w="6350">
                      <a:solidFill>
                        <a:srgbClr val="45555F"/>
                      </a:solidFill>
                      <a:prstDash val="solid"/>
                    </a:lnR>
                    <a:lnT w="6350">
                      <a:solidFill>
                        <a:srgbClr val="45555F"/>
                      </a:solidFill>
                      <a:prstDash val="solid"/>
                    </a:lnT>
                    <a:lnB w="6350">
                      <a:solidFill>
                        <a:srgbClr val="45555F"/>
                      </a:solidFill>
                      <a:prstDash val="solid"/>
                    </a:lnB>
                    <a:solidFill>
                      <a:srgbClr val="F7FA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71120">
                        <a:lnSpc>
                          <a:spcPct val="100000"/>
                        </a:lnSpc>
                      </a:pPr>
                      <a:r>
                        <a:rPr sz="1400" spc="5" dirty="0">
                          <a:latin typeface="Myriad Pro"/>
                          <a:cs typeface="Myriad Pro"/>
                        </a:rPr>
                        <a:t>Godkänn</a:t>
                      </a:r>
                      <a:r>
                        <a:rPr sz="1400" spc="-15" dirty="0">
                          <a:latin typeface="Myriad Pro"/>
                          <a:cs typeface="Myriad Pro"/>
                        </a:rPr>
                        <a:t> </a:t>
                      </a:r>
                      <a:r>
                        <a:rPr sz="1400" dirty="0">
                          <a:latin typeface="Myriad Pro"/>
                          <a:cs typeface="Myriad Pro"/>
                        </a:rPr>
                        <a:t>överlämning</a:t>
                      </a:r>
                      <a:endParaRPr sz="1400">
                        <a:latin typeface="Myriad Pro"/>
                        <a:cs typeface="Myriad Pro"/>
                      </a:endParaRPr>
                    </a:p>
                  </a:txBody>
                  <a:tcPr marL="0" marR="0" marT="12573" marB="0">
                    <a:lnL w="6350">
                      <a:solidFill>
                        <a:srgbClr val="45555F"/>
                      </a:solidFill>
                      <a:prstDash val="solid"/>
                    </a:lnL>
                    <a:lnR w="6350">
                      <a:solidFill>
                        <a:srgbClr val="45555F"/>
                      </a:solidFill>
                      <a:prstDash val="solid"/>
                    </a:lnR>
                    <a:lnT w="6350">
                      <a:solidFill>
                        <a:srgbClr val="45555F"/>
                      </a:solidFill>
                      <a:prstDash val="solid"/>
                    </a:lnT>
                    <a:lnB w="6350">
                      <a:solidFill>
                        <a:srgbClr val="45555F"/>
                      </a:solidFill>
                      <a:prstDash val="solid"/>
                    </a:lnB>
                    <a:solidFill>
                      <a:srgbClr val="F7FAE8"/>
                    </a:solidFill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spc="5" dirty="0">
                          <a:latin typeface="Myriad Pro"/>
                          <a:cs typeface="Myriad Pro"/>
                        </a:rPr>
                        <a:t>Godkänn</a:t>
                      </a:r>
                      <a:r>
                        <a:rPr sz="1400" spc="-5" dirty="0">
                          <a:latin typeface="Myriad Pro"/>
                          <a:cs typeface="Myriad Pro"/>
                        </a:rPr>
                        <a:t> </a:t>
                      </a:r>
                      <a:r>
                        <a:rPr sz="1400" dirty="0">
                          <a:latin typeface="Myriad Pro"/>
                          <a:cs typeface="Myriad Pro"/>
                        </a:rPr>
                        <a:t>leveransen</a:t>
                      </a:r>
                      <a:endParaRPr sz="1400">
                        <a:latin typeface="Myriad Pro"/>
                        <a:cs typeface="Myriad Pro"/>
                      </a:endParaRPr>
                    </a:p>
                    <a:p>
                      <a:pPr marL="7112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400" spc="5" dirty="0">
                          <a:latin typeface="Myriad Pro"/>
                          <a:cs typeface="Myriad Pro"/>
                        </a:rPr>
                        <a:t>Inled</a:t>
                      </a:r>
                      <a:r>
                        <a:rPr sz="1400" spc="-5" dirty="0">
                          <a:latin typeface="Myriad Pro"/>
                          <a:cs typeface="Myriad Pro"/>
                        </a:rPr>
                        <a:t> </a:t>
                      </a:r>
                      <a:r>
                        <a:rPr sz="1400" spc="5" dirty="0">
                          <a:latin typeface="Myriad Pro"/>
                          <a:cs typeface="Myriad Pro"/>
                        </a:rPr>
                        <a:t>effekthemtagningen</a:t>
                      </a:r>
                      <a:endParaRPr sz="1400">
                        <a:latin typeface="Myriad Pro"/>
                        <a:cs typeface="Myriad Pro"/>
                      </a:endParaRPr>
                    </a:p>
                  </a:txBody>
                  <a:tcPr marL="0" marR="0" marT="70866" marB="0">
                    <a:lnL w="6350">
                      <a:solidFill>
                        <a:srgbClr val="45555F"/>
                      </a:solidFill>
                      <a:prstDash val="solid"/>
                    </a:lnL>
                    <a:lnR w="6350">
                      <a:solidFill>
                        <a:srgbClr val="45555F"/>
                      </a:solidFill>
                      <a:prstDash val="solid"/>
                    </a:lnR>
                    <a:lnT w="6350">
                      <a:solidFill>
                        <a:srgbClr val="45555F"/>
                      </a:solidFill>
                      <a:prstDash val="solid"/>
                    </a:lnT>
                    <a:lnB w="6350">
                      <a:solidFill>
                        <a:srgbClr val="45555F"/>
                      </a:solidFill>
                      <a:prstDash val="solid"/>
                    </a:lnB>
                    <a:solidFill>
                      <a:srgbClr val="EFF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79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7112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Myriad Pro"/>
                          <a:cs typeface="Myriad Pro"/>
                        </a:rPr>
                        <a:t>BP</a:t>
                      </a:r>
                      <a:r>
                        <a:rPr sz="1400" spc="-35" dirty="0">
                          <a:latin typeface="Myriad Pro"/>
                          <a:cs typeface="Myriad Pro"/>
                        </a:rPr>
                        <a:t> </a:t>
                      </a:r>
                      <a:r>
                        <a:rPr sz="1400" dirty="0">
                          <a:latin typeface="Myriad Pro"/>
                          <a:cs typeface="Myriad Pro"/>
                        </a:rPr>
                        <a:t>6</a:t>
                      </a:r>
                      <a:endParaRPr sz="1400">
                        <a:latin typeface="Myriad Pro"/>
                        <a:cs typeface="Myriad Pro"/>
                      </a:endParaRPr>
                    </a:p>
                  </a:txBody>
                  <a:tcPr marL="0" marR="0" marT="12573" marB="0">
                    <a:lnL w="6350">
                      <a:solidFill>
                        <a:srgbClr val="45555F"/>
                      </a:solidFill>
                      <a:prstDash val="solid"/>
                    </a:lnL>
                    <a:lnR w="6350">
                      <a:solidFill>
                        <a:srgbClr val="45555F"/>
                      </a:solidFill>
                      <a:prstDash val="solid"/>
                    </a:lnR>
                    <a:lnT w="6350">
                      <a:solidFill>
                        <a:srgbClr val="45555F"/>
                      </a:solidFill>
                      <a:prstDash val="solid"/>
                    </a:lnT>
                    <a:lnB w="6350">
                      <a:solidFill>
                        <a:srgbClr val="45555F"/>
                      </a:solidFill>
                      <a:prstDash val="solid"/>
                    </a:lnB>
                    <a:solidFill>
                      <a:srgbClr val="F7FA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7112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Myriad Pro"/>
                          <a:cs typeface="Myriad Pro"/>
                        </a:rPr>
                        <a:t>Stäng</a:t>
                      </a:r>
                      <a:r>
                        <a:rPr sz="1400" spc="-5" dirty="0">
                          <a:latin typeface="Myriad Pro"/>
                          <a:cs typeface="Myriad Pro"/>
                        </a:rPr>
                        <a:t> </a:t>
                      </a:r>
                      <a:r>
                        <a:rPr sz="1400" spc="5" dirty="0">
                          <a:latin typeface="Myriad Pro"/>
                          <a:cs typeface="Myriad Pro"/>
                        </a:rPr>
                        <a:t>projektet</a:t>
                      </a:r>
                      <a:endParaRPr sz="1400">
                        <a:latin typeface="Myriad Pro"/>
                        <a:cs typeface="Myriad Pro"/>
                      </a:endParaRPr>
                    </a:p>
                  </a:txBody>
                  <a:tcPr marL="0" marR="0" marT="12573" marB="0">
                    <a:lnL w="6350">
                      <a:solidFill>
                        <a:srgbClr val="45555F"/>
                      </a:solidFill>
                      <a:prstDash val="solid"/>
                    </a:lnL>
                    <a:lnR w="6350">
                      <a:solidFill>
                        <a:srgbClr val="45555F"/>
                      </a:solidFill>
                      <a:prstDash val="solid"/>
                    </a:lnR>
                    <a:lnT w="6350">
                      <a:solidFill>
                        <a:srgbClr val="45555F"/>
                      </a:solidFill>
                      <a:prstDash val="solid"/>
                    </a:lnT>
                    <a:lnB w="6350">
                      <a:solidFill>
                        <a:srgbClr val="45555F"/>
                      </a:solidFill>
                      <a:prstDash val="solid"/>
                    </a:lnB>
                    <a:solidFill>
                      <a:srgbClr val="F7FAE8"/>
                    </a:solidFill>
                  </a:tcPr>
                </a:tc>
                <a:tc>
                  <a:txBody>
                    <a:bodyPr/>
                    <a:lstStyle/>
                    <a:p>
                      <a:pPr marL="71120" marR="1454785">
                        <a:lnSpc>
                          <a:spcPct val="114599"/>
                        </a:lnSpc>
                        <a:spcBef>
                          <a:spcPts val="170"/>
                        </a:spcBef>
                      </a:pPr>
                      <a:r>
                        <a:rPr sz="1400" spc="5" dirty="0">
                          <a:latin typeface="Myriad Pro"/>
                          <a:cs typeface="Myriad Pro"/>
                        </a:rPr>
                        <a:t>Godkänn</a:t>
                      </a:r>
                      <a:r>
                        <a:rPr sz="1400" spc="-70" dirty="0">
                          <a:latin typeface="Myriad Pro"/>
                          <a:cs typeface="Myriad Pro"/>
                        </a:rPr>
                        <a:t> </a:t>
                      </a:r>
                      <a:r>
                        <a:rPr sz="1400" spc="5" dirty="0">
                          <a:latin typeface="Myriad Pro"/>
                          <a:cs typeface="Myriad Pro"/>
                        </a:rPr>
                        <a:t>slutrapporten  </a:t>
                      </a:r>
                      <a:r>
                        <a:rPr sz="1400" dirty="0">
                          <a:latin typeface="Myriad Pro"/>
                          <a:cs typeface="Myriad Pro"/>
                        </a:rPr>
                        <a:t>Avsluta</a:t>
                      </a:r>
                      <a:r>
                        <a:rPr sz="1400" spc="-10" dirty="0">
                          <a:latin typeface="Myriad Pro"/>
                          <a:cs typeface="Myriad Pro"/>
                        </a:rPr>
                        <a:t> </a:t>
                      </a:r>
                      <a:r>
                        <a:rPr sz="1400" spc="5" dirty="0">
                          <a:latin typeface="Myriad Pro"/>
                          <a:cs typeface="Myriad Pro"/>
                        </a:rPr>
                        <a:t>projektet</a:t>
                      </a:r>
                      <a:endParaRPr sz="1400" dirty="0">
                        <a:latin typeface="Myriad Pro"/>
                        <a:cs typeface="Myriad Pro"/>
                      </a:endParaRPr>
                    </a:p>
                  </a:txBody>
                  <a:tcPr marL="0" marR="0" marT="38862" marB="0">
                    <a:lnL w="6350">
                      <a:solidFill>
                        <a:srgbClr val="45555F"/>
                      </a:solidFill>
                      <a:prstDash val="solid"/>
                    </a:lnL>
                    <a:lnR w="6350">
                      <a:solidFill>
                        <a:srgbClr val="45555F"/>
                      </a:solidFill>
                      <a:prstDash val="solid"/>
                    </a:lnR>
                    <a:lnT w="6350">
                      <a:solidFill>
                        <a:srgbClr val="45555F"/>
                      </a:solidFill>
                      <a:prstDash val="solid"/>
                    </a:lnT>
                    <a:lnB w="6350">
                      <a:solidFill>
                        <a:srgbClr val="45555F"/>
                      </a:solidFill>
                      <a:prstDash val="solid"/>
                    </a:lnB>
                    <a:solidFill>
                      <a:srgbClr val="EFF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2391077" y="5494980"/>
            <a:ext cx="4079367" cy="244682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52019" indent="-130302">
              <a:spcBef>
                <a:spcPts val="180"/>
              </a:spcBef>
              <a:buFont typeface="Arial"/>
              <a:buChar char="►"/>
              <a:tabLst>
                <a:tab pos="153162" algn="l"/>
              </a:tabLst>
            </a:pPr>
            <a:r>
              <a:rPr sz="1440" b="1" spc="9" dirty="0">
                <a:latin typeface="MyriadPro-Semibold"/>
                <a:cs typeface="MyriadPro-Semibold"/>
              </a:rPr>
              <a:t>Beslutspunkter </a:t>
            </a:r>
            <a:r>
              <a:rPr sz="1440" b="1" dirty="0">
                <a:latin typeface="MyriadPro-Semibold"/>
                <a:cs typeface="MyriadPro-Semibold"/>
              </a:rPr>
              <a:t>i </a:t>
            </a:r>
            <a:r>
              <a:rPr sz="1440" b="1" spc="9" dirty="0">
                <a:latin typeface="MyriadPro-Semibold"/>
                <a:cs typeface="MyriadPro-Semibold"/>
              </a:rPr>
              <a:t>den generella</a:t>
            </a:r>
            <a:r>
              <a:rPr sz="1440" b="1" spc="-63" dirty="0">
                <a:latin typeface="MyriadPro-Semibold"/>
                <a:cs typeface="MyriadPro-Semibold"/>
              </a:rPr>
              <a:t> </a:t>
            </a:r>
            <a:r>
              <a:rPr sz="1440" b="1" spc="9" dirty="0">
                <a:latin typeface="MyriadPro-Semibold"/>
                <a:cs typeface="MyriadPro-Semibold"/>
              </a:rPr>
              <a:t>projektmodellen.</a:t>
            </a:r>
            <a:endParaRPr sz="1440">
              <a:latin typeface="MyriadPro-Semibold"/>
              <a:cs typeface="MyriadPro-Semibold"/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BF54EBA-B571-B147-A26C-1159430EA76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00539651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0432610E-4DE9-D149-B868-7E771847E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7EAC1EEA-6141-2143-8F78-24E67CF96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7519850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6823F001-30C6-364C-8CBB-C127FD75A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D5D92C61-F51C-C748-B97C-F28996F8B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96084384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A896D046-E156-D341-AF8D-0D20076EE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65363"/>
            <a:ext cx="9144000" cy="4727275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BB9D17C9-6D1D-7444-BE44-ECE08E86BD26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814585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8F53064-9824-6444-B7DF-AD846649F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95C68F72-D02F-6848-B73E-6E093803D0CC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35129197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42CE13DD-B391-F947-9632-D891CD3C3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6369" y="2361346"/>
            <a:ext cx="8229600" cy="1143000"/>
          </a:xfrm>
        </p:spPr>
        <p:txBody>
          <a:bodyPr/>
          <a:lstStyle/>
          <a:p>
            <a:r>
              <a:rPr lang="en-GB" dirty="0" err="1"/>
              <a:t>Genomföra</a:t>
            </a:r>
            <a:r>
              <a:rPr lang="en-GB" dirty="0"/>
              <a:t> </a:t>
            </a:r>
            <a:r>
              <a:rPr lang="en-GB" dirty="0" err="1"/>
              <a:t>projekt</a:t>
            </a:r>
            <a:endParaRPr lang="en-GB" dirty="0"/>
          </a:p>
        </p:txBody>
      </p:sp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BE0A8A6D-8103-A64E-BF49-CBA983249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9413406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s28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1844825"/>
            <a:ext cx="7474024" cy="2375079"/>
          </a:xfrm>
          <a:prstGeom prst="rect">
            <a:avLst/>
          </a:prstGeom>
        </p:spPr>
      </p:pic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D77229E3-40CC-1A4F-B98F-11E11CA0C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60326194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s28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556792"/>
            <a:ext cx="7488832" cy="3379248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F4F3A998-0DB3-C94C-B39D-1164D81CC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82385298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s28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1268760"/>
            <a:ext cx="7333488" cy="420624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6FF0F5CE-024B-B146-BB0A-405B4DE4F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36286868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s28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1340768"/>
            <a:ext cx="7217664" cy="4090416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28FE15AC-BF1E-E14F-A72E-D5B449EA2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37227721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s28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412776"/>
            <a:ext cx="7376160" cy="4120896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158ED076-4B0E-E84B-9F9E-B3978F12C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909405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Projektmodell - styrdokument</a:t>
            </a: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2"/>
          <a:srcRect l="5483" b="62821"/>
          <a:stretch/>
        </p:blipFill>
        <p:spPr>
          <a:xfrm>
            <a:off x="2624667" y="1669480"/>
            <a:ext cx="7370233" cy="1473200"/>
          </a:xfrm>
          <a:prstGeom prst="rect">
            <a:avLst/>
          </a:prstGeom>
        </p:spPr>
      </p:pic>
      <p:sp>
        <p:nvSpPr>
          <p:cNvPr id="2" name="Vikt hörn 1"/>
          <p:cNvSpPr/>
          <p:nvPr/>
        </p:nvSpPr>
        <p:spPr>
          <a:xfrm>
            <a:off x="3287688" y="3434656"/>
            <a:ext cx="576064" cy="936104"/>
          </a:xfrm>
          <a:prstGeom prst="foldedCorner">
            <a:avLst>
              <a:gd name="adj" fmla="val 32701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8" name="Vikt hörn 7"/>
          <p:cNvSpPr/>
          <p:nvPr/>
        </p:nvSpPr>
        <p:spPr>
          <a:xfrm>
            <a:off x="5591944" y="3578672"/>
            <a:ext cx="648072" cy="936104"/>
          </a:xfrm>
          <a:prstGeom prst="foldedCorner">
            <a:avLst>
              <a:gd name="adj" fmla="val 32701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9" name="Vikt hörn 8"/>
          <p:cNvSpPr/>
          <p:nvPr/>
        </p:nvSpPr>
        <p:spPr>
          <a:xfrm>
            <a:off x="5447928" y="3434656"/>
            <a:ext cx="648072" cy="864096"/>
          </a:xfrm>
          <a:prstGeom prst="foldedCorner">
            <a:avLst>
              <a:gd name="adj" fmla="val 32701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0" name="Vikt hörn 9"/>
          <p:cNvSpPr/>
          <p:nvPr/>
        </p:nvSpPr>
        <p:spPr>
          <a:xfrm>
            <a:off x="6672064" y="3434656"/>
            <a:ext cx="576064" cy="936104"/>
          </a:xfrm>
          <a:prstGeom prst="foldedCorner">
            <a:avLst>
              <a:gd name="adj" fmla="val 32701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1" name="Vikt hörn 10"/>
          <p:cNvSpPr/>
          <p:nvPr/>
        </p:nvSpPr>
        <p:spPr>
          <a:xfrm>
            <a:off x="5303912" y="3290640"/>
            <a:ext cx="576064" cy="864096"/>
          </a:xfrm>
          <a:prstGeom prst="foldedCorner">
            <a:avLst>
              <a:gd name="adj" fmla="val 32701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2" name="Vikt hörn 11"/>
          <p:cNvSpPr/>
          <p:nvPr/>
        </p:nvSpPr>
        <p:spPr>
          <a:xfrm>
            <a:off x="8544272" y="3434656"/>
            <a:ext cx="648072" cy="936104"/>
          </a:xfrm>
          <a:prstGeom prst="foldedCorner">
            <a:avLst>
              <a:gd name="adj" fmla="val 32701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3" name="textruta 12"/>
          <p:cNvSpPr txBox="1"/>
          <p:nvPr/>
        </p:nvSpPr>
        <p:spPr>
          <a:xfrm>
            <a:off x="2999656" y="4514777"/>
            <a:ext cx="13010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Uppdrags-</a:t>
            </a:r>
          </a:p>
          <a:p>
            <a:r>
              <a:rPr lang="sv-SE" dirty="0"/>
              <a:t>beskrivning</a:t>
            </a:r>
          </a:p>
        </p:txBody>
      </p:sp>
      <p:sp>
        <p:nvSpPr>
          <p:cNvPr id="14" name="textruta 13"/>
          <p:cNvSpPr txBox="1"/>
          <p:nvPr/>
        </p:nvSpPr>
        <p:spPr>
          <a:xfrm>
            <a:off x="5015881" y="4730800"/>
            <a:ext cx="15795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Projektplan</a:t>
            </a:r>
          </a:p>
          <a:p>
            <a:r>
              <a:rPr lang="sv-SE" dirty="0"/>
              <a:t>Resurskontrakt</a:t>
            </a:r>
          </a:p>
          <a:p>
            <a:r>
              <a:rPr lang="sv-SE" dirty="0"/>
              <a:t>Riskanalys</a:t>
            </a:r>
          </a:p>
        </p:txBody>
      </p:sp>
      <p:sp>
        <p:nvSpPr>
          <p:cNvPr id="15" name="textruta 14"/>
          <p:cNvSpPr txBox="1"/>
          <p:nvPr/>
        </p:nvSpPr>
        <p:spPr>
          <a:xfrm>
            <a:off x="6456040" y="444276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Statusrapporter</a:t>
            </a:r>
          </a:p>
        </p:txBody>
      </p:sp>
      <p:sp>
        <p:nvSpPr>
          <p:cNvPr id="16" name="textruta 15"/>
          <p:cNvSpPr txBox="1"/>
          <p:nvPr/>
        </p:nvSpPr>
        <p:spPr>
          <a:xfrm>
            <a:off x="8400256" y="444276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Projektavslut</a:t>
            </a:r>
          </a:p>
        </p:txBody>
      </p:sp>
      <p:sp>
        <p:nvSpPr>
          <p:cNvPr id="17" name="Vikt hörn 16"/>
          <p:cNvSpPr/>
          <p:nvPr/>
        </p:nvSpPr>
        <p:spPr>
          <a:xfrm>
            <a:off x="7392144" y="3434656"/>
            <a:ext cx="576064" cy="936104"/>
          </a:xfrm>
          <a:prstGeom prst="foldedCorner">
            <a:avLst>
              <a:gd name="adj" fmla="val 32701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3813176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s29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9" y="548680"/>
            <a:ext cx="6506287" cy="5841838"/>
          </a:xfrm>
          <a:prstGeom prst="rect">
            <a:avLst/>
          </a:prstGeom>
        </p:spPr>
      </p:pic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CEC6800B-3B99-7A4B-B04D-F1E459F29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4609951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s29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404664"/>
            <a:ext cx="5785104" cy="6004560"/>
          </a:xfrm>
          <a:prstGeom prst="rect">
            <a:avLst/>
          </a:prstGeom>
        </p:spPr>
      </p:pic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D3E63213-96C6-E74D-B679-0FCB068FA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81935823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s29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2" y="692696"/>
            <a:ext cx="5577840" cy="5462016"/>
          </a:xfrm>
          <a:prstGeom prst="rect">
            <a:avLst/>
          </a:prstGeom>
        </p:spPr>
      </p:pic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4DC21FD4-20F2-744F-8915-183321C3A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64824328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46182264-FE82-C84D-9192-AA62B3665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3969" y="2349623"/>
            <a:ext cx="8229600" cy="1143000"/>
          </a:xfrm>
        </p:spPr>
        <p:txBody>
          <a:bodyPr/>
          <a:lstStyle/>
          <a:p>
            <a:r>
              <a:rPr lang="en-GB" dirty="0" err="1"/>
              <a:t>Avsluta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utvärdera</a:t>
            </a:r>
            <a:endParaRPr lang="en-GB" dirty="0"/>
          </a:p>
        </p:txBody>
      </p:sp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B5401DC6-A8B9-FD4E-8B62-8E0D83A12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53173743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s3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8" y="1196752"/>
            <a:ext cx="6370320" cy="3913632"/>
          </a:xfrm>
          <a:prstGeom prst="rect">
            <a:avLst/>
          </a:prstGeom>
        </p:spPr>
      </p:pic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EC9198D6-9B40-1344-9352-C94DF9989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01497622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s3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1340769"/>
            <a:ext cx="7842888" cy="3915511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7183960A-10CF-3243-A7E9-8BDB1EBB8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19092890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s3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2420888"/>
            <a:ext cx="7863840" cy="1761744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32019DE9-7F87-A441-9D18-3EA97732E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99003008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33030CF5-C5FD-564B-A90C-0D391EB35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816" y="1902371"/>
            <a:ext cx="4788861" cy="3250024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2732C87A-92D8-8747-A332-9A78878F4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6815" y="5052596"/>
            <a:ext cx="5336104" cy="770159"/>
          </a:xfrm>
          <a:prstGeom prst="rect">
            <a:avLst/>
          </a:prstGeom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8D310F93-21A4-B441-B157-15BDF98AF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Överlämning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implementaring</a:t>
            </a:r>
            <a:endParaRPr lang="en-GB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7B8A689-D2BC-494A-A6BE-495BE703A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20792942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FF7331D5-D635-EB49-8632-A344A8976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Feedback, delegering, motivation och konflikthantering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F57B0D9-17CE-E74B-AA10-7EFE83704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27736130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4406DEDE-3112-3D49-B708-92D3139DED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7CA28DB3-53B4-B442-95C0-8AB2C33D1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602433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objekt 49">
            <a:extLst>
              <a:ext uri="{FF2B5EF4-FFF2-40B4-BE49-F238E27FC236}">
                <a16:creationId xmlns:a16="http://schemas.microsoft.com/office/drawing/2014/main" id="{5C1CA8B7-46B0-0043-9A93-08B514226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75732"/>
            <a:ext cx="9144000" cy="4906537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57032481-A7F7-0D49-AFB7-68B65FFA317A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27378837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BB4613DD-492C-DA4E-A9CA-E4DAC453B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1BFEDCE6-728D-164C-8C91-A80262532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9946505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07F10677-8DFE-E446-AF12-BD731AE4A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F6D16F8C-B54C-574E-9CFF-050C6847C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31586228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FE462099-2627-7444-BAEF-575084CFF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2BE98FFA-5F74-AB4F-9572-C0678B6BD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416101950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D680B6A4-14F2-104F-80CD-39D9E760B4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56DE8C57-83A9-7343-B256-67572102E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04957838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09AB14D8-EC27-904C-991D-F8EE04646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68B6700C-651C-704D-9FFF-AB47AF52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95710236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41433390-4359-FF4F-B88C-C0355DB95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58C9B214-AC15-AC40-9FB3-4790F4A64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4597639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AF33D146-4B5F-DF4B-86B6-7CBF93096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72A8C6A6-F07D-F544-B621-FBA544272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9885923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846</Words>
  <Application>Microsoft Office PowerPoint</Application>
  <PresentationFormat>Widescreen</PresentationFormat>
  <Paragraphs>228</Paragraphs>
  <Slides>96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106" baseType="lpstr">
      <vt:lpstr>Adobe Caslon Pro</vt:lpstr>
      <vt:lpstr>Arial</vt:lpstr>
      <vt:lpstr>Calibri</vt:lpstr>
      <vt:lpstr>Calibri Light</vt:lpstr>
      <vt:lpstr>Myriad Pro</vt:lpstr>
      <vt:lpstr>MyriadPro-Cond</vt:lpstr>
      <vt:lpstr>MyriadPro-Semibold</vt:lpstr>
      <vt:lpstr>Times New Roman</vt:lpstr>
      <vt:lpstr>Wingdings</vt:lpstr>
      <vt:lpstr>Office-tema</vt:lpstr>
      <vt:lpstr>Projektledning  - projektmetodik och agila metoder  Intensivkurs på 3 dagar</vt:lpstr>
      <vt:lpstr>Kursdag 1</vt:lpstr>
      <vt:lpstr>PowerPoint Presentation</vt:lpstr>
      <vt:lpstr>PowerPoint Presentation</vt:lpstr>
      <vt:lpstr>PowerPoint Presentation</vt:lpstr>
      <vt:lpstr>Projektmodellen</vt:lpstr>
      <vt:lpstr>PowerPoint Presentation</vt:lpstr>
      <vt:lpstr>Projektmodell - styrdokument</vt:lpstr>
      <vt:lpstr>PowerPoint Presentation</vt:lpstr>
      <vt:lpstr>PowerPoint Presentation</vt:lpstr>
      <vt:lpstr>Övning: Viktigaste uppgift!</vt:lpstr>
      <vt:lpstr>PowerPoint Presentation</vt:lpstr>
      <vt:lpstr>PowerPoint Presentation</vt:lpstr>
      <vt:lpstr>PowerPoint Presentation</vt:lpstr>
      <vt:lpstr>PowerPoint Presentation</vt:lpstr>
      <vt:lpstr>Definition av projekt</vt:lpstr>
      <vt:lpstr>PowerPoint Presentation</vt:lpstr>
      <vt:lpstr>PowerPoint Presentation</vt:lpstr>
      <vt:lpstr>Syfte och mål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Kursdag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Krav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Kursdag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Riskhändelse</vt:lpstr>
      <vt:lpstr>Riskhantering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Genomföra projekt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Avsluta och utvärdera</vt:lpstr>
      <vt:lpstr>PowerPoint Presentation</vt:lpstr>
      <vt:lpstr>PowerPoint Presentation</vt:lpstr>
      <vt:lpstr>PowerPoint Presentation</vt:lpstr>
      <vt:lpstr>Överlämning och implementaring</vt:lpstr>
      <vt:lpstr>Feedback, delegering, motivation och konflikthantering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Bo Tonnquist</dc:creator>
  <cp:lastModifiedBy>Magnus Winkler</cp:lastModifiedBy>
  <cp:revision>36</cp:revision>
  <dcterms:created xsi:type="dcterms:W3CDTF">2020-11-24T09:20:19Z</dcterms:created>
  <dcterms:modified xsi:type="dcterms:W3CDTF">2020-12-29T07:36:14Z</dcterms:modified>
</cp:coreProperties>
</file>