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handoutMasterIdLst>
    <p:handoutMasterId r:id="rId23"/>
  </p:handoutMasterIdLst>
  <p:sldIdLst>
    <p:sldId id="304" r:id="rId2"/>
    <p:sldId id="258" r:id="rId3"/>
    <p:sldId id="306" r:id="rId4"/>
    <p:sldId id="307" r:id="rId5"/>
    <p:sldId id="308" r:id="rId6"/>
    <p:sldId id="291" r:id="rId7"/>
    <p:sldId id="292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271" r:id="rId18"/>
    <p:sldId id="272" r:id="rId19"/>
    <p:sldId id="273" r:id="rId20"/>
    <p:sldId id="305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8" autoAdjust="0"/>
    <p:restoredTop sz="86391" autoAdjust="0"/>
  </p:normalViewPr>
  <p:slideViewPr>
    <p:cSldViewPr>
      <p:cViewPr varScale="1">
        <p:scale>
          <a:sx n="108" d="100"/>
          <a:sy n="108" d="100"/>
        </p:scale>
        <p:origin x="-9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55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00ABC-F288-4E73-9EA2-0BCB9EB9F538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D7CE1-0A8E-4B46-91C5-F2F3FAA6C3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820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9727-55DB-4502-8821-5512B8DA44C7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</a:t>
            </a:r>
            <a:r>
              <a:rPr lang="sv-SE" dirty="0" err="1" smtClean="0"/>
              <a:t>tvåxxxxxxxxx</a:t>
            </a:r>
            <a:endParaRPr lang="sv-SE" dirty="0" smtClean="0"/>
          </a:p>
          <a:p>
            <a:pPr lvl="2"/>
            <a:r>
              <a:rPr lang="sv-SE" dirty="0" smtClean="0"/>
              <a:t>Nivå </a:t>
            </a:r>
            <a:r>
              <a:rPr lang="sv-SE" smtClean="0"/>
              <a:t>trexxxxxxxxxxxx</a:t>
            </a:r>
            <a:endParaRPr lang="sv-SE" dirty="0" smtClean="0"/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34BE-FDF3-43A0-9C98-DAD22BFA12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178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3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10/37-38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28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10/39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047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10/40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9094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10/41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8712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10/42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682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10/43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3205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10/44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5718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10/21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582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10/21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49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10/21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757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178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837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178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1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182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652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189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22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191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1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Tredimensinell</a:t>
            </a:r>
            <a:r>
              <a:rPr lang="sv-SE" dirty="0" smtClean="0"/>
              <a:t> fastighetsbildning sidan 188 och 187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155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Olika sätt att bo – sidan 180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410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10/31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4505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10/32  (första sidan)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24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06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774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95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51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818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34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99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19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77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27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84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56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03" y="14019"/>
            <a:ext cx="7740352" cy="68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2699792" y="156191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b="1" dirty="0" smtClean="0"/>
              <a:t>Att</a:t>
            </a:r>
            <a:endParaRPr lang="sv-SE" sz="60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7372409" y="162880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b="1" dirty="0" smtClean="0"/>
              <a:t>bo</a:t>
            </a:r>
            <a:endParaRPr lang="sv-SE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80" y="6569655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1257" y="-1162800"/>
            <a:ext cx="6733498" cy="885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48" y="6581098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39565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29" y="17067"/>
            <a:ext cx="4788041" cy="684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97352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1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680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40" y="-11691"/>
            <a:ext cx="4994132" cy="68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596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22" y="-1"/>
            <a:ext cx="4442365" cy="687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3" y="5453062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9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627"/>
            <a:ext cx="4475987" cy="679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2" y="5471158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18268" y="1484784"/>
            <a:ext cx="8302204" cy="489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•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Det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finns flera sätt att ordna sitt boende. Olika regler gäller för de olika boendeformerna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De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flesta regler i hyreslagen (jordabalken kap. 12) är tvingande till hyresgästens fördel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Den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som har en hyresrätt har ett starkt besittningsskydd, dvs. hyresvärden kan endast säga upp hyresavtalet om det finns särskilda skäl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Tvister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som gäller hyresavtal avgörs i hyresnämnden som är en speciell domstol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lägenheter som ägs av kommunala fastighetsbolag - ”allmännyttan”- är prisledande när det gäller hyressättningen även i andra hyreshus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sv-SE" sz="2000" b="1" i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772400" cy="49492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v-SE" sz="2000" b="1" dirty="0" smtClean="0">
                <a:latin typeface="Calibri" pitchFamily="34" charset="0"/>
                <a:cs typeface="Calibri" pitchFamily="34" charset="0"/>
              </a:rPr>
              <a:t>Sammanfattning av kapitel 10, Att bo</a:t>
            </a:r>
            <a:endParaRPr lang="sv-SE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35615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88015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6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755576" y="764704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•</a:t>
            </a:r>
            <a:r>
              <a:rPr lang="sv-SE" sz="20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Lantmäteriet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har byggt upp ett lägenhetsregister för samtliga kommuner. Folkbokföringen i framtiden kommer att utgå från detta register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bostadsrättsägare äger inte sin lägenhet men äger en andel i den ekonomiska förening som äger huset med lägenheten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Man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kan numera äga en viss lägenhet i ett större bostadshus efter det att s.k. ”tredimensionell fastighetsbildning” blivit möjlig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Den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som äger en bostadsrätt har större möjligheter t.ex. att hyra ut i andra hand, men också större skyldigheter att själv bekosta reparationer i den egna lägenheten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sv-SE" dirty="0" smtClean="0"/>
          </a:p>
          <a:p>
            <a:r>
              <a:rPr lang="sv-SE" sz="2000" b="1" dirty="0"/>
              <a:t>•	</a:t>
            </a:r>
            <a:r>
              <a:rPr lang="sv-SE" sz="2000" b="1" i="1" dirty="0" smtClean="0"/>
              <a:t>En </a:t>
            </a:r>
            <a:r>
              <a:rPr lang="sv-SE" sz="2000" b="1" i="1" dirty="0"/>
              <a:t>fastighet är ett stycke mark med eller utan byggnader, skog, kraftledningar, vägar m.m. </a:t>
            </a:r>
            <a:endParaRPr lang="sv-SE" sz="2000" b="1" i="1" dirty="0" smtClean="0"/>
          </a:p>
          <a:p>
            <a:endParaRPr lang="sv-S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12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" y="6696014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11560" y="76470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•	Ett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köp av en fastighet måste registreras hos 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inskrivnings-myndigheten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för att bli giltigt. Den som är registrerad ägare har lagfart på fastigheten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Den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som bygger ett hus på mark som tillhör någon annan kan säga att ”huset står på ofri grund”. Detta kan vara fallet vid arrenden eller tomträtt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•	Köp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av fastighet måste ske i skriftlig form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En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fastighet kan belastas av olika servitut. Exempel: Det måste finnas en väg till en angränsande fastighet. Ett kraftbolag har rätt att dra en kraftledning över fastigheten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•	Vid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köp eller försäljning av ett hus eller en bostadsrättslägenhet brukar säljaren anlita en mäklare som inte bara sköter kontakten med kunderna utan även kan ge juridiska och finansiella råd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0560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8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274320" lvl="0" indent="-274320">
              <a:lnSpc>
                <a:spcPct val="115000"/>
              </a:lnSpc>
              <a:spcBef>
                <a:spcPts val="580"/>
              </a:spcBef>
              <a:spcAft>
                <a:spcPts val="1000"/>
              </a:spcAft>
            </a:pPr>
            <a:r>
              <a:rPr lang="sv-S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Mål: genom att arbeta med kapitlet ska du lära dig att</a:t>
            </a:r>
            <a:br>
              <a:rPr lang="sv-S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sv-S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28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olika regler gäller för olika boendeformer.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8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latin typeface="Calibri"/>
                <a:ea typeface="Calibri"/>
                <a:cs typeface="Times New Roman"/>
              </a:rPr>
              <a:t>den som har en hyresrätt har ett starkt besittningsskydd.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8000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den som äger en bostadsrätt har rätt att använda en lägenhet som ägs av bostadsrättsföreningen.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8000" b="1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latin typeface="Calibri"/>
                <a:ea typeface="Calibri"/>
                <a:cs typeface="Times New Roman"/>
              </a:rPr>
              <a:t>tvister om hyresrätter och bostadsrätter ofta avgörs i hyresnämnd.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8000" b="1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en fastighet är ett stycke mark, med eller utan byggnader.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8000" b="1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latin typeface="Calibri"/>
                <a:ea typeface="Calibri"/>
                <a:cs typeface="Times New Roman"/>
              </a:rPr>
              <a:t>köp av fastighet kräver skriftligt avtal och inskrivning i fastighetsregistret</a:t>
            </a: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.</a:t>
            </a:r>
            <a:endParaRPr lang="sv-SE" sz="8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v-SE" sz="2800" dirty="0">
                <a:latin typeface="Calibri"/>
                <a:ea typeface="Calibri"/>
                <a:cs typeface="Times New Roman"/>
              </a:rPr>
              <a:t/>
            </a:r>
            <a:br>
              <a:rPr lang="sv-SE" sz="2800" dirty="0">
                <a:latin typeface="Calibri"/>
                <a:ea typeface="Calibri"/>
                <a:cs typeface="Times New Roman"/>
              </a:rPr>
            </a:b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22623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58" y="0"/>
            <a:ext cx="71922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07470" y="3692223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9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" y="46356"/>
            <a:ext cx="8963064" cy="681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07" y="655026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" y="6682135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1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" y="1268760"/>
            <a:ext cx="900089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" y="670560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4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8072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036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" y="6682154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0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n dator\Pictures\Bilder 2011\Aug 11\pla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937270" cy="15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892480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90207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6" y="44624"/>
            <a:ext cx="8252702" cy="67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08" y="6532021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9706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42" y="0"/>
            <a:ext cx="46645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46076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79" y="14354"/>
            <a:ext cx="4656575" cy="679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1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209</Words>
  <Application>Microsoft Office PowerPoint</Application>
  <PresentationFormat>On-screen Show (4:3)</PresentationFormat>
  <Paragraphs>84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Office-tema</vt:lpstr>
      <vt:lpstr>PowerPoint Presentation</vt:lpstr>
      <vt:lpstr>Mål: genom att arbeta med kapitlet ska du lära dig att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Sammanfattning av kapitel 10, Att bo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Min dator</dc:creator>
  <cp:lastModifiedBy>Isabella Falkowska</cp:lastModifiedBy>
  <cp:revision>115</cp:revision>
  <dcterms:created xsi:type="dcterms:W3CDTF">2011-07-03T12:40:24Z</dcterms:created>
  <dcterms:modified xsi:type="dcterms:W3CDTF">2018-10-05T11:17:06Z</dcterms:modified>
  <cp:contentStatus>Slutgiltig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