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22"/>
  </p:notesMasterIdLst>
  <p:handoutMasterIdLst>
    <p:handoutMasterId r:id="rId23"/>
  </p:handoutMasterIdLst>
  <p:sldIdLst>
    <p:sldId id="304" r:id="rId2"/>
    <p:sldId id="258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298" r:id="rId14"/>
    <p:sldId id="299" r:id="rId15"/>
    <p:sldId id="300" r:id="rId16"/>
    <p:sldId id="301" r:id="rId17"/>
    <p:sldId id="271" r:id="rId18"/>
    <p:sldId id="272" r:id="rId19"/>
    <p:sldId id="273" r:id="rId20"/>
    <p:sldId id="305" r:id="rId21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34588" autoAdjust="0"/>
    <p:restoredTop sz="86391" autoAdjust="0"/>
  </p:normalViewPr>
  <p:slideViewPr>
    <p:cSldViewPr>
      <p:cViewPr varScale="1">
        <p:scale>
          <a:sx n="108" d="100"/>
          <a:sy n="108" d="100"/>
        </p:scale>
        <p:origin x="-98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558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312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00ABC-F288-4E73-9EA2-0BCB9EB9F538}" type="datetimeFigureOut">
              <a:rPr lang="sv-SE" smtClean="0"/>
              <a:t>2018-10-05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D7CE1-0A8E-4B46-91C5-F2F3FAA6C3B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98206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49727-55DB-4502-8821-5512B8DA44C7}" type="datetimeFigureOut">
              <a:rPr lang="sv-SE" smtClean="0"/>
              <a:t>2018-10-05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</a:t>
            </a:r>
            <a:r>
              <a:rPr lang="sv-SE" dirty="0" err="1" smtClean="0"/>
              <a:t>tvåxxxxxxxxx</a:t>
            </a:r>
            <a:endParaRPr lang="sv-SE" dirty="0" smtClean="0"/>
          </a:p>
          <a:p>
            <a:pPr lvl="2"/>
            <a:r>
              <a:rPr lang="sv-SE" dirty="0" smtClean="0"/>
              <a:t>Nivå </a:t>
            </a:r>
            <a:r>
              <a:rPr lang="sv-SE" smtClean="0"/>
              <a:t>trexxxxxxxxxxxx</a:t>
            </a:r>
            <a:endParaRPr lang="sv-SE" dirty="0" smtClean="0"/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634BE-FDF3-43A0-9C98-DAD22BFA120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126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= s. 222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0974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= Lärarhandledning s. 12/31    Exempel på personupplysning (UC) första sidan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3455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= Lärarhandledning s. 12/32    Exempel på personupplysning (UC) andra sidan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8920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= Lärarhandledning s. 12/ 33   Exempel på personupplysning (UC) tredje sidan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90430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Komplettering till s. 230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28607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Komplettering till s. 228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4294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Komplettering till s. 229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2161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Komplettering till s. 229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8062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= Lärarhandledningen s. 12/16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0573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= Lärarhandledningen s. 12/16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71826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= Lärarhandledningen s. 12/16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5454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= s. 222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130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= s. 222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1486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= s. 232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880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= s. 234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818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= Lärarhandledningen s. 12/25  Uppgift 12:7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98473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= Lärarhandledningen s. 12/21   s. 1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7898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= Lärarhandledning s. 12/22  s. 2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2841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= Lärarhandlednings s. 12/23  s. 3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8071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= Lärarhandledning  s. 12/25  s. 4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634BE-FDF3-43A0-9C98-DAD22BFA120C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9920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2C2E6-4272-4D6F-837A-86E75E474AF0}" type="datetimeFigureOut">
              <a:rPr lang="sv-SE" smtClean="0"/>
              <a:t>2018-10-05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29600-619B-439E-BCB7-251C82DB69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8067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2C2E6-4272-4D6F-837A-86E75E474AF0}" type="datetimeFigureOut">
              <a:rPr lang="sv-SE" smtClean="0"/>
              <a:t>2018-10-05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29600-619B-439E-BCB7-251C82DB69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77740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2C2E6-4272-4D6F-837A-86E75E474AF0}" type="datetimeFigureOut">
              <a:rPr lang="sv-SE" smtClean="0"/>
              <a:t>2018-10-05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29600-619B-439E-BCB7-251C82DB69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6955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2C2E6-4272-4D6F-837A-86E75E474AF0}" type="datetimeFigureOut">
              <a:rPr lang="sv-SE" smtClean="0"/>
              <a:t>2018-10-05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29600-619B-439E-BCB7-251C82DB69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151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2C2E6-4272-4D6F-837A-86E75E474AF0}" type="datetimeFigureOut">
              <a:rPr lang="sv-SE" smtClean="0"/>
              <a:t>2018-10-05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29600-619B-439E-BCB7-251C82DB69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8187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2C2E6-4272-4D6F-837A-86E75E474AF0}" type="datetimeFigureOut">
              <a:rPr lang="sv-SE" smtClean="0"/>
              <a:t>2018-10-05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29600-619B-439E-BCB7-251C82DB69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5346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2C2E6-4272-4D6F-837A-86E75E474AF0}" type="datetimeFigureOut">
              <a:rPr lang="sv-SE" smtClean="0"/>
              <a:t>2018-10-05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29600-619B-439E-BCB7-251C82DB69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6999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2C2E6-4272-4D6F-837A-86E75E474AF0}" type="datetimeFigureOut">
              <a:rPr lang="sv-SE" smtClean="0"/>
              <a:t>2018-10-05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29600-619B-439E-BCB7-251C82DB69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5197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2C2E6-4272-4D6F-837A-86E75E474AF0}" type="datetimeFigureOut">
              <a:rPr lang="sv-SE" smtClean="0"/>
              <a:t>2018-10-05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29600-619B-439E-BCB7-251C82DB69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8778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2C2E6-4272-4D6F-837A-86E75E474AF0}" type="datetimeFigureOut">
              <a:rPr lang="sv-SE" smtClean="0"/>
              <a:t>2018-10-05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29600-619B-439E-BCB7-251C82DB69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271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2C2E6-4272-4D6F-837A-86E75E474AF0}" type="datetimeFigureOut">
              <a:rPr lang="sv-SE" smtClean="0"/>
              <a:t>2018-10-05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29600-619B-439E-BCB7-251C82DB69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2844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2C2E6-4272-4D6F-837A-86E75E474AF0}" type="datetimeFigureOut">
              <a:rPr lang="sv-SE" smtClean="0"/>
              <a:t>2018-10-05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29600-619B-439E-BCB7-251C82DB69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56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2436"/>
            <a:ext cx="7452320" cy="6860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2339752" y="3717032"/>
            <a:ext cx="5616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5400" b="1" dirty="0" smtClean="0"/>
              <a:t>Vad händer om man inte betalar?</a:t>
            </a:r>
            <a:endParaRPr lang="sv-SE" sz="54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57390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6553200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5786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552757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39063" y="5466863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883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340" y="0"/>
            <a:ext cx="48850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92342" y="5453063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893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317" y="0"/>
            <a:ext cx="493713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39062" y="5453063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918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2" y="332656"/>
            <a:ext cx="984543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6553200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597699"/>
            <a:ext cx="57594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06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88" y="260648"/>
            <a:ext cx="8434664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6553200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669360"/>
            <a:ext cx="57594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96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95" y="133094"/>
            <a:ext cx="8608444" cy="668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6571057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669706"/>
            <a:ext cx="57594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59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515" y="188640"/>
            <a:ext cx="7575257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6553200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705600"/>
            <a:ext cx="57594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137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518268" y="1196752"/>
            <a:ext cx="8014172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 smtClean="0"/>
              <a:t>•</a:t>
            </a:r>
            <a:r>
              <a:rPr lang="sv-SE" sz="2000" b="1" i="1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sv-SE" sz="2000" b="1" i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Företag </a:t>
            </a:r>
            <a:r>
              <a:rPr lang="sv-SE" sz="2000" b="1" i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som lämnar krediter behöver information om köparen/kredittagaren både före och efter det att krediten lämnats. Därför finns det en marknad för företag som specialiserat sig på att lämna sådana kreditupplysningar</a:t>
            </a:r>
            <a:r>
              <a:rPr lang="sv-SE" sz="2000" b="1" i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r>
              <a:rPr lang="sv-SE" sz="2000" b="1" i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endParaRPr lang="sv-SE" sz="2000" b="1" i="1" dirty="0" smtClean="0">
              <a:latin typeface="Calibri" pitchFamily="34" charset="0"/>
              <a:cs typeface="Calibri" pitchFamily="34" charset="0"/>
            </a:endParaRPr>
          </a:p>
          <a:p>
            <a:r>
              <a:rPr lang="sv-SE" sz="2000" b="1" i="1" dirty="0" smtClean="0">
                <a:latin typeface="Calibri" pitchFamily="34" charset="0"/>
                <a:cs typeface="Calibri" pitchFamily="34" charset="0"/>
              </a:rPr>
              <a:t>•	Om </a:t>
            </a:r>
            <a:r>
              <a:rPr lang="sv-SE" sz="2000" b="1" i="1" dirty="0">
                <a:latin typeface="Calibri" pitchFamily="34" charset="0"/>
                <a:cs typeface="Calibri" pitchFamily="34" charset="0"/>
              </a:rPr>
              <a:t>en kredit inte blir betald på förfallodagen har borgenären rätt att kräva </a:t>
            </a:r>
            <a:r>
              <a:rPr lang="sv-SE" sz="2000" b="1" i="1" dirty="0" smtClean="0">
                <a:latin typeface="Calibri" pitchFamily="34" charset="0"/>
                <a:cs typeface="Calibri" pitchFamily="34" charset="0"/>
              </a:rPr>
              <a:t>dröjsmålsränta.</a:t>
            </a:r>
          </a:p>
          <a:p>
            <a:endParaRPr lang="sv-SE" sz="2000" b="1" i="1" dirty="0" smtClean="0">
              <a:latin typeface="Calibri" pitchFamily="34" charset="0"/>
              <a:cs typeface="Calibri" pitchFamily="34" charset="0"/>
            </a:endParaRPr>
          </a:p>
          <a:p>
            <a:endParaRPr lang="sv-SE" sz="2000" b="1" i="1" dirty="0" smtClean="0">
              <a:latin typeface="Calibri" pitchFamily="34" charset="0"/>
              <a:cs typeface="Calibri" pitchFamily="34" charset="0"/>
            </a:endParaRPr>
          </a:p>
          <a:p>
            <a:r>
              <a:rPr lang="sv-SE" sz="2000" b="1" i="1" dirty="0" smtClean="0">
                <a:latin typeface="Calibri" pitchFamily="34" charset="0"/>
                <a:cs typeface="Calibri" pitchFamily="34" charset="0"/>
              </a:rPr>
              <a:t>•	</a:t>
            </a:r>
            <a:r>
              <a:rPr lang="sv-SE" sz="2000" b="1" i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Ett </a:t>
            </a:r>
            <a:r>
              <a:rPr lang="sv-SE" sz="2000" b="1" i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inkassoföretag har inte större rätt att kräva in obetalda fordringar, men de är specialiserade på detta och kan därför fungera mer effektivt </a:t>
            </a:r>
            <a:r>
              <a:rPr lang="sv-SE" sz="2000" b="1" i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endParaRPr lang="sv-SE" sz="2000" b="1" i="1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endParaRPr lang="sv-SE" sz="2000" b="1" i="1" dirty="0" smtClean="0">
              <a:latin typeface="Calibri" pitchFamily="34" charset="0"/>
              <a:cs typeface="Calibri" pitchFamily="34" charset="0"/>
            </a:endParaRPr>
          </a:p>
          <a:p>
            <a:r>
              <a:rPr lang="sv-SE" sz="2000" b="1" i="1" dirty="0" smtClean="0">
                <a:latin typeface="Calibri" pitchFamily="34" charset="0"/>
                <a:cs typeface="Calibri" pitchFamily="34" charset="0"/>
              </a:rPr>
              <a:t>•	Att </a:t>
            </a:r>
            <a:r>
              <a:rPr lang="sv-SE" sz="2000" b="1" i="1" dirty="0">
                <a:latin typeface="Calibri" pitchFamily="34" charset="0"/>
                <a:cs typeface="Calibri" pitchFamily="34" charset="0"/>
              </a:rPr>
              <a:t>låta en tvist om pengar gå till rättegång kan vara onödigt eftersom det finns en enklare utväg; betalningsföreläggande</a:t>
            </a:r>
            <a:r>
              <a:rPr lang="sv-SE" sz="2000" b="1" i="1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endParaRPr lang="sv-SE" b="1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1043608" y="548680"/>
            <a:ext cx="7772400" cy="494928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sv-SE" sz="2000" b="1" dirty="0" smtClean="0">
                <a:latin typeface="Calibri" pitchFamily="34" charset="0"/>
                <a:cs typeface="Calibri" pitchFamily="34" charset="0"/>
              </a:rPr>
              <a:t>Sammanfattning av kapitel 12, Vad händer om man inte betalar?</a:t>
            </a:r>
            <a:endParaRPr lang="sv-SE" sz="2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6526823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654616"/>
            <a:ext cx="57594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68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683568" y="980728"/>
            <a:ext cx="741682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i="1" dirty="0" smtClean="0">
                <a:solidFill>
                  <a:srgbClr val="0070C0"/>
                </a:solidFill>
              </a:rPr>
              <a:t>•</a:t>
            </a:r>
            <a:r>
              <a:rPr lang="sv-SE" sz="2000" b="1" i="1" dirty="0">
                <a:solidFill>
                  <a:srgbClr val="0070C0"/>
                </a:solidFill>
              </a:rPr>
              <a:t>	Borgenären ansöker om betalningsföreläggande hos kronofogden och om inte gäldenären bestrider kravet kommer kronofogdens utslag att ha samma verkan som en dom</a:t>
            </a:r>
            <a:r>
              <a:rPr lang="sv-SE" sz="2000" b="1" i="1" dirty="0" smtClean="0">
                <a:solidFill>
                  <a:srgbClr val="0070C0"/>
                </a:solidFill>
              </a:rPr>
              <a:t>.</a:t>
            </a:r>
          </a:p>
          <a:p>
            <a:endParaRPr lang="sv-SE" dirty="0" smtClean="0"/>
          </a:p>
          <a:p>
            <a:endParaRPr lang="sv-SE" sz="2000" b="1" dirty="0">
              <a:latin typeface="Calibri" pitchFamily="34" charset="0"/>
              <a:cs typeface="Calibri" pitchFamily="34" charset="0"/>
            </a:endParaRPr>
          </a:p>
          <a:p>
            <a:r>
              <a:rPr lang="sv-SE" sz="2000" b="1" dirty="0">
                <a:latin typeface="Calibri" pitchFamily="34" charset="0"/>
                <a:cs typeface="Calibri" pitchFamily="34" charset="0"/>
              </a:rPr>
              <a:t>•</a:t>
            </a:r>
            <a:r>
              <a:rPr lang="sv-SE" sz="2000" b="1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sv-SE" sz="2000" b="1" i="1" dirty="0" smtClean="0">
                <a:latin typeface="Calibri" pitchFamily="34" charset="0"/>
                <a:cs typeface="Calibri" pitchFamily="34" charset="0"/>
              </a:rPr>
              <a:t>Utslaget </a:t>
            </a:r>
            <a:r>
              <a:rPr lang="sv-SE" sz="2000" b="1" i="1" dirty="0">
                <a:latin typeface="Calibri" pitchFamily="34" charset="0"/>
                <a:cs typeface="Calibri" pitchFamily="34" charset="0"/>
              </a:rPr>
              <a:t>är en exekutionstitel som gör det möjligt för borgenären att begära hjälp av kronofogden att få betalt</a:t>
            </a:r>
            <a:r>
              <a:rPr lang="sv-SE" sz="2000" b="1" i="1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endParaRPr lang="sv-SE" sz="2000" b="1" i="1" dirty="0" smtClean="0">
              <a:latin typeface="Calibri" pitchFamily="34" charset="0"/>
              <a:cs typeface="Calibri" pitchFamily="34" charset="0"/>
            </a:endParaRPr>
          </a:p>
          <a:p>
            <a:endParaRPr lang="sv-SE" sz="2000" b="1" i="1" dirty="0" smtClean="0">
              <a:latin typeface="Calibri" pitchFamily="34" charset="0"/>
              <a:cs typeface="Calibri" pitchFamily="34" charset="0"/>
            </a:endParaRPr>
          </a:p>
          <a:p>
            <a:r>
              <a:rPr lang="sv-SE" sz="2000" b="1" i="1" dirty="0" smtClean="0">
                <a:latin typeface="Calibri" pitchFamily="34" charset="0"/>
                <a:cs typeface="Calibri" pitchFamily="34" charset="0"/>
              </a:rPr>
              <a:t>•	</a:t>
            </a:r>
            <a:r>
              <a:rPr lang="sv-SE" sz="2000" b="1" i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Kronofogden </a:t>
            </a:r>
            <a:r>
              <a:rPr lang="sv-SE" sz="2000" b="1" i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har möjlighet att göra avdrag på gäldenärens lön eller att sälja en del av gäldenärens tillgångar</a:t>
            </a:r>
            <a:r>
              <a:rPr lang="sv-SE" sz="2000" b="1" i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endParaRPr lang="sv-SE" sz="2000" b="1" i="1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endParaRPr lang="sv-SE" sz="2000" b="1" i="1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sv-SE" sz="2000" b="1" i="1" dirty="0" smtClean="0">
                <a:latin typeface="Calibri" pitchFamily="34" charset="0"/>
                <a:cs typeface="Calibri" pitchFamily="34" charset="0"/>
              </a:rPr>
              <a:t>•	Konkurs </a:t>
            </a:r>
            <a:r>
              <a:rPr lang="sv-SE" sz="2000" b="1" i="1" dirty="0">
                <a:latin typeface="Calibri" pitchFamily="34" charset="0"/>
                <a:cs typeface="Calibri" pitchFamily="34" charset="0"/>
              </a:rPr>
              <a:t>innebär att en konkursförvaltare tar över gäldenärens rättshandlingsförmåga och ser till att de tillgångar som finns fördelas till borgenärerna efter reglerna i förmånsrättslagen</a:t>
            </a:r>
            <a:r>
              <a:rPr lang="sv-SE" sz="2000" b="1" i="1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endParaRPr lang="sv-SE" sz="2000" b="1" i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557" y="6553200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669360"/>
            <a:ext cx="57594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86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611560" y="1844824"/>
            <a:ext cx="799288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i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•	Det finns möjlighet för företag på obestånd att klara situationen utan konkurs genom ackord eller företagsrekonstruktion. </a:t>
            </a:r>
          </a:p>
          <a:p>
            <a:endParaRPr lang="sv-SE" sz="2000" b="1" i="1" dirty="0" smtClean="0">
              <a:latin typeface="Calibri" pitchFamily="34" charset="0"/>
              <a:cs typeface="Calibri" pitchFamily="34" charset="0"/>
            </a:endParaRPr>
          </a:p>
          <a:p>
            <a:endParaRPr lang="sv-SE" sz="2000" b="1" i="1" dirty="0">
              <a:latin typeface="Calibri" pitchFamily="34" charset="0"/>
              <a:cs typeface="Calibri" pitchFamily="34" charset="0"/>
            </a:endParaRPr>
          </a:p>
          <a:p>
            <a:r>
              <a:rPr lang="sv-SE" sz="2000" b="1" i="1" dirty="0" smtClean="0">
                <a:latin typeface="Calibri" pitchFamily="34" charset="0"/>
                <a:cs typeface="Calibri" pitchFamily="34" charset="0"/>
              </a:rPr>
              <a:t>•	För </a:t>
            </a:r>
            <a:r>
              <a:rPr lang="sv-SE" sz="2000" b="1" i="1" dirty="0">
                <a:latin typeface="Calibri" pitchFamily="34" charset="0"/>
                <a:cs typeface="Calibri" pitchFamily="34" charset="0"/>
              </a:rPr>
              <a:t>privatpersoner är konkurs inget bra alternativ eftersom den fysiska människan har kvar alla skulder även efter en konkurs. </a:t>
            </a:r>
            <a:r>
              <a:rPr lang="sv-SE" sz="2000" b="1" i="1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endParaRPr lang="sv-SE" sz="2000" b="1" i="1" dirty="0" smtClean="0">
              <a:latin typeface="Calibri" pitchFamily="34" charset="0"/>
              <a:cs typeface="Calibri" pitchFamily="34" charset="0"/>
            </a:endParaRPr>
          </a:p>
          <a:p>
            <a:endParaRPr lang="sv-SE" sz="2000" b="1" i="1" dirty="0" smtClean="0">
              <a:latin typeface="Calibri" pitchFamily="34" charset="0"/>
              <a:cs typeface="Calibri" pitchFamily="34" charset="0"/>
            </a:endParaRPr>
          </a:p>
          <a:p>
            <a:r>
              <a:rPr lang="sv-SE" sz="2000" b="1" i="1" dirty="0" smtClean="0">
                <a:latin typeface="Calibri" pitchFamily="34" charset="0"/>
                <a:cs typeface="Calibri" pitchFamily="34" charset="0"/>
              </a:rPr>
              <a:t>•	</a:t>
            </a:r>
            <a:r>
              <a:rPr lang="sv-SE" sz="2000" b="1" i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Skuldsanering </a:t>
            </a:r>
            <a:r>
              <a:rPr lang="sv-SE" sz="2000" b="1" i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är ett bättre alternativ och innebär att man gör en tuff betalningsplan under en femårsperiod – därefter är skulderna avskrivna</a:t>
            </a:r>
            <a:r>
              <a:rPr lang="sv-SE" sz="2000" b="1" i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r>
              <a:rPr lang="sv-SE" sz="2000" b="1" i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sv-SE" sz="2000" b="1" i="1" dirty="0" smtClean="0">
                <a:latin typeface="Calibri" pitchFamily="34" charset="0"/>
                <a:cs typeface="Calibri" pitchFamily="34" charset="0"/>
              </a:rPr>
              <a:t>	</a:t>
            </a:r>
            <a:endParaRPr lang="sv-SE" sz="2000" b="1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451" y="6553200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631415"/>
            <a:ext cx="57594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187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274320" lvl="0" indent="-274320">
              <a:lnSpc>
                <a:spcPct val="115000"/>
              </a:lnSpc>
              <a:spcBef>
                <a:spcPts val="580"/>
              </a:spcBef>
              <a:spcAft>
                <a:spcPts val="1000"/>
              </a:spcAft>
            </a:pPr>
            <a:r>
              <a:rPr lang="sv-SE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Mål: genom att arbeta med kapitlet ska du lära dig att</a:t>
            </a:r>
            <a:br>
              <a:rPr lang="sv-SE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Times New Roman"/>
              </a:rPr>
            </a:br>
            <a:endParaRPr lang="sv-S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endParaRPr lang="sv-SE" sz="2800" dirty="0" smtClean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70000"/>
              </a:lnSpc>
              <a:spcAft>
                <a:spcPts val="0"/>
              </a:spcAft>
              <a:buFont typeface="Symbol"/>
              <a:buChar char=""/>
            </a:pPr>
            <a:r>
              <a:rPr lang="sv-SE" sz="8000" b="1" dirty="0">
                <a:solidFill>
                  <a:srgbClr val="0070C0"/>
                </a:solidFill>
                <a:latin typeface="Calibri"/>
                <a:ea typeface="Calibri"/>
                <a:cs typeface="Times New Roman"/>
              </a:rPr>
              <a:t>e</a:t>
            </a:r>
            <a:r>
              <a:rPr lang="sv-SE" sz="8000" b="1" dirty="0" smtClean="0">
                <a:solidFill>
                  <a:srgbClr val="0070C0"/>
                </a:solidFill>
                <a:latin typeface="Calibri"/>
                <a:ea typeface="Calibri"/>
                <a:cs typeface="Times New Roman"/>
              </a:rPr>
              <a:t>n borgenär vill kunna lita på att få betalt.</a:t>
            </a:r>
            <a:endParaRPr lang="sv-SE" sz="8000" b="1" dirty="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70000"/>
              </a:lnSpc>
              <a:spcAft>
                <a:spcPts val="0"/>
              </a:spcAft>
              <a:buFont typeface="Symbol"/>
              <a:buChar char=""/>
            </a:pPr>
            <a:r>
              <a:rPr lang="sv-SE" sz="8000" b="1" dirty="0">
                <a:latin typeface="Calibri"/>
                <a:ea typeface="Calibri"/>
                <a:cs typeface="Times New Roman"/>
              </a:rPr>
              <a:t>d</a:t>
            </a:r>
            <a:r>
              <a:rPr lang="sv-SE" sz="8000" b="1" dirty="0" smtClean="0">
                <a:latin typeface="Calibri"/>
                <a:ea typeface="Calibri"/>
                <a:cs typeface="Times New Roman"/>
              </a:rPr>
              <a:t>et finns rättssäkra system för hur myndigheter kan hjälpa till med detta.</a:t>
            </a:r>
            <a:endParaRPr lang="sv-SE" sz="8000" b="1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20000"/>
              </a:lnSpc>
              <a:spcAft>
                <a:spcPts val="0"/>
              </a:spcAft>
              <a:buFont typeface="Symbol"/>
              <a:buChar char=""/>
            </a:pPr>
            <a:r>
              <a:rPr lang="sv-SE" sz="8000" b="1" dirty="0" smtClean="0">
                <a:solidFill>
                  <a:srgbClr val="0070C0"/>
                </a:solidFill>
                <a:latin typeface="Calibri"/>
                <a:ea typeface="Calibri"/>
                <a:cs typeface="Times New Roman"/>
              </a:rPr>
              <a:t>den vanligaste gången i ett betalningsärende är: påminnelse, inkasso, betalningsföreläggande. </a:t>
            </a:r>
          </a:p>
          <a:p>
            <a:pPr marL="342900" lvl="0" indent="-342900">
              <a:lnSpc>
                <a:spcPct val="170000"/>
              </a:lnSpc>
              <a:spcAft>
                <a:spcPts val="0"/>
              </a:spcAft>
              <a:buFont typeface="Symbol"/>
              <a:buChar char=""/>
            </a:pPr>
            <a:r>
              <a:rPr lang="sv-SE" sz="8000" b="1" dirty="0" smtClean="0">
                <a:latin typeface="Calibri"/>
                <a:ea typeface="Calibri"/>
                <a:cs typeface="Times New Roman"/>
              </a:rPr>
              <a:t>den som fått ett betalningsföreläggande kan bestrida kravet. </a:t>
            </a:r>
          </a:p>
          <a:p>
            <a:pPr marL="342900" lvl="0" indent="-342900">
              <a:lnSpc>
                <a:spcPct val="170000"/>
              </a:lnSpc>
              <a:spcAft>
                <a:spcPts val="0"/>
              </a:spcAft>
              <a:buFont typeface="Symbol"/>
              <a:buChar char=""/>
            </a:pPr>
            <a:r>
              <a:rPr lang="sv-SE" sz="8000" b="1" dirty="0" smtClean="0">
                <a:solidFill>
                  <a:srgbClr val="0070C0"/>
                </a:solidFill>
                <a:latin typeface="Calibri"/>
                <a:ea typeface="Calibri"/>
                <a:cs typeface="Times New Roman"/>
              </a:rPr>
              <a:t>allmänna ärenden och enskilda ärenden behandlas på olika sätt. </a:t>
            </a:r>
            <a:endParaRPr lang="sv-SE" sz="8000" b="1" dirty="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20000"/>
              </a:lnSpc>
              <a:spcAft>
                <a:spcPts val="0"/>
              </a:spcAft>
              <a:buFont typeface="Symbol"/>
              <a:buChar char=""/>
            </a:pPr>
            <a:r>
              <a:rPr lang="sv-SE" sz="8000" b="1" dirty="0" smtClean="0">
                <a:latin typeface="Calibri"/>
                <a:ea typeface="Calibri"/>
                <a:cs typeface="Times New Roman"/>
              </a:rPr>
              <a:t>utsökning hos gäldenären görs av Kronofogden för att hjälpa borgenären att få betalt. </a:t>
            </a:r>
          </a:p>
          <a:p>
            <a:pPr marL="342900" lvl="0" indent="-342900">
              <a:lnSpc>
                <a:spcPct val="170000"/>
              </a:lnSpc>
              <a:spcAft>
                <a:spcPts val="0"/>
              </a:spcAft>
              <a:buFont typeface="Symbol"/>
              <a:buChar char=""/>
            </a:pPr>
            <a:r>
              <a:rPr lang="sv-SE" sz="8000" b="1" dirty="0" smtClean="0">
                <a:solidFill>
                  <a:srgbClr val="0070C0"/>
                </a:solidFill>
                <a:latin typeface="Calibri"/>
                <a:ea typeface="Calibri"/>
                <a:cs typeface="Times New Roman"/>
              </a:rPr>
              <a:t>löneexekution och utmätning är två sätt att få in pengar till borgenären.</a:t>
            </a:r>
            <a:endParaRPr lang="sv-SE" sz="8000" b="1" dirty="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sv-SE" sz="2800" dirty="0">
                <a:latin typeface="Calibri"/>
                <a:ea typeface="Calibri"/>
                <a:cs typeface="Times New Roman"/>
              </a:rPr>
              <a:t/>
            </a:r>
            <a:br>
              <a:rPr lang="sv-SE" sz="2800" dirty="0">
                <a:latin typeface="Calibri"/>
                <a:ea typeface="Calibri"/>
                <a:cs typeface="Times New Roman"/>
              </a:rPr>
            </a:br>
            <a:endParaRPr lang="sv-S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28" y="6553200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705600"/>
            <a:ext cx="57594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62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490" y="0"/>
            <a:ext cx="733950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4" y="6535615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28934" y="3811123"/>
            <a:ext cx="57594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874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0648"/>
            <a:ext cx="6144685" cy="612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6554870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615501"/>
            <a:ext cx="57594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807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16469"/>
            <a:ext cx="6264695" cy="65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981" y="6563662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14331"/>
            <a:ext cx="57594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0340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11" y="139688"/>
            <a:ext cx="7390429" cy="660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36303" y="5453063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36057" y="3738453"/>
            <a:ext cx="57594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835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782" y="0"/>
            <a:ext cx="48314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39062" y="5453063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60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31386"/>
            <a:ext cx="49363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74902" y="5453063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9206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089" y="0"/>
            <a:ext cx="48235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27956" y="5464787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3557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628" y="0"/>
            <a:ext cx="49876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39063" y="5466619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61086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920</TotalTime>
  <Words>272</Words>
  <Application>Microsoft Office PowerPoint</Application>
  <PresentationFormat>On-screen Show (4:3)</PresentationFormat>
  <Paragraphs>81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Office-tema</vt:lpstr>
      <vt:lpstr>PowerPoint Presentation</vt:lpstr>
      <vt:lpstr>Mål: genom att arbeta med kapitlet ska du lära dig att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Sammanfattning av kapitel 12, Vad händer om man inte betalar?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Min dator</dc:creator>
  <cp:lastModifiedBy>Isabella Falkowska</cp:lastModifiedBy>
  <cp:revision>109</cp:revision>
  <dcterms:created xsi:type="dcterms:W3CDTF">2011-07-03T12:40:24Z</dcterms:created>
  <dcterms:modified xsi:type="dcterms:W3CDTF">2018-10-05T11:17:37Z</dcterms:modified>
  <cp:contentStatus>Slutgiltig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