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8" r:id="rId4"/>
    <p:sldId id="259" r:id="rId5"/>
    <p:sldId id="260" r:id="rId6"/>
    <p:sldId id="278" r:id="rId7"/>
    <p:sldId id="284" r:id="rId8"/>
    <p:sldId id="285" r:id="rId9"/>
    <p:sldId id="286" r:id="rId10"/>
    <p:sldId id="274" r:id="rId11"/>
    <p:sldId id="261"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C56D9C68-CBB0-4F97-959E-1BDF2A1809A3}" type="datetimeFigureOut">
              <a:rPr lang="sv-SE" smtClean="0"/>
              <a:t>19-01-31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B54C7B-FF50-4687-B31E-18E44DE9751C}" type="slidenum">
              <a:rPr lang="sv-SE" smtClean="0"/>
              <a:t>‹Nr.›</a:t>
            </a:fld>
            <a:endParaRPr lang="sv-SE"/>
          </a:p>
        </p:txBody>
      </p:sp>
    </p:spTree>
    <p:extLst>
      <p:ext uri="{BB962C8B-B14F-4D97-AF65-F5344CB8AC3E}">
        <p14:creationId xmlns:p14="http://schemas.microsoft.com/office/powerpoint/2010/main" val="1369000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56D9C68-CBB0-4F97-959E-1BDF2A1809A3}" type="datetimeFigureOut">
              <a:rPr lang="sv-SE" smtClean="0"/>
              <a:t>19-01-31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B54C7B-FF50-4687-B31E-18E44DE9751C}" type="slidenum">
              <a:rPr lang="sv-SE" smtClean="0"/>
              <a:t>‹Nr.›</a:t>
            </a:fld>
            <a:endParaRPr lang="sv-SE"/>
          </a:p>
        </p:txBody>
      </p:sp>
    </p:spTree>
    <p:extLst>
      <p:ext uri="{BB962C8B-B14F-4D97-AF65-F5344CB8AC3E}">
        <p14:creationId xmlns:p14="http://schemas.microsoft.com/office/powerpoint/2010/main" val="1488515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56D9C68-CBB0-4F97-959E-1BDF2A1809A3}" type="datetimeFigureOut">
              <a:rPr lang="sv-SE" smtClean="0"/>
              <a:t>19-01-31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B54C7B-FF50-4687-B31E-18E44DE9751C}" type="slidenum">
              <a:rPr lang="sv-SE" smtClean="0"/>
              <a:t>‹Nr.›</a:t>
            </a:fld>
            <a:endParaRPr lang="sv-SE"/>
          </a:p>
        </p:txBody>
      </p:sp>
    </p:spTree>
    <p:extLst>
      <p:ext uri="{BB962C8B-B14F-4D97-AF65-F5344CB8AC3E}">
        <p14:creationId xmlns:p14="http://schemas.microsoft.com/office/powerpoint/2010/main" val="1494104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56D9C68-CBB0-4F97-959E-1BDF2A1809A3}" type="datetimeFigureOut">
              <a:rPr lang="sv-SE" smtClean="0"/>
              <a:t>19-01-31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B54C7B-FF50-4687-B31E-18E44DE9751C}" type="slidenum">
              <a:rPr lang="sv-SE" smtClean="0"/>
              <a:t>‹Nr.›</a:t>
            </a:fld>
            <a:endParaRPr lang="sv-SE"/>
          </a:p>
        </p:txBody>
      </p:sp>
    </p:spTree>
    <p:extLst>
      <p:ext uri="{BB962C8B-B14F-4D97-AF65-F5344CB8AC3E}">
        <p14:creationId xmlns:p14="http://schemas.microsoft.com/office/powerpoint/2010/main" val="2424127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C56D9C68-CBB0-4F97-959E-1BDF2A1809A3}" type="datetimeFigureOut">
              <a:rPr lang="sv-SE" smtClean="0"/>
              <a:t>19-01-31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B54C7B-FF50-4687-B31E-18E44DE9751C}" type="slidenum">
              <a:rPr lang="sv-SE" smtClean="0"/>
              <a:t>‹Nr.›</a:t>
            </a:fld>
            <a:endParaRPr lang="sv-SE"/>
          </a:p>
        </p:txBody>
      </p:sp>
    </p:spTree>
    <p:extLst>
      <p:ext uri="{BB962C8B-B14F-4D97-AF65-F5344CB8AC3E}">
        <p14:creationId xmlns:p14="http://schemas.microsoft.com/office/powerpoint/2010/main" val="2063954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C56D9C68-CBB0-4F97-959E-1BDF2A1809A3}" type="datetimeFigureOut">
              <a:rPr lang="sv-SE" smtClean="0"/>
              <a:t>19-01-31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2B54C7B-FF50-4687-B31E-18E44DE9751C}" type="slidenum">
              <a:rPr lang="sv-SE" smtClean="0"/>
              <a:t>‹Nr.›</a:t>
            </a:fld>
            <a:endParaRPr lang="sv-SE"/>
          </a:p>
        </p:txBody>
      </p:sp>
    </p:spTree>
    <p:extLst>
      <p:ext uri="{BB962C8B-B14F-4D97-AF65-F5344CB8AC3E}">
        <p14:creationId xmlns:p14="http://schemas.microsoft.com/office/powerpoint/2010/main" val="2534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C56D9C68-CBB0-4F97-959E-1BDF2A1809A3}" type="datetimeFigureOut">
              <a:rPr lang="sv-SE" smtClean="0"/>
              <a:t>19-01-31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2B54C7B-FF50-4687-B31E-18E44DE9751C}" type="slidenum">
              <a:rPr lang="sv-SE" smtClean="0"/>
              <a:t>‹Nr.›</a:t>
            </a:fld>
            <a:endParaRPr lang="sv-SE"/>
          </a:p>
        </p:txBody>
      </p:sp>
    </p:spTree>
    <p:extLst>
      <p:ext uri="{BB962C8B-B14F-4D97-AF65-F5344CB8AC3E}">
        <p14:creationId xmlns:p14="http://schemas.microsoft.com/office/powerpoint/2010/main" val="892035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C56D9C68-CBB0-4F97-959E-1BDF2A1809A3}" type="datetimeFigureOut">
              <a:rPr lang="sv-SE" smtClean="0"/>
              <a:t>19-01-31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2B54C7B-FF50-4687-B31E-18E44DE9751C}" type="slidenum">
              <a:rPr lang="sv-SE" smtClean="0"/>
              <a:t>‹Nr.›</a:t>
            </a:fld>
            <a:endParaRPr lang="sv-SE"/>
          </a:p>
        </p:txBody>
      </p:sp>
    </p:spTree>
    <p:extLst>
      <p:ext uri="{BB962C8B-B14F-4D97-AF65-F5344CB8AC3E}">
        <p14:creationId xmlns:p14="http://schemas.microsoft.com/office/powerpoint/2010/main" val="86158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56D9C68-CBB0-4F97-959E-1BDF2A1809A3}" type="datetimeFigureOut">
              <a:rPr lang="sv-SE" smtClean="0"/>
              <a:t>19-01-31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2B54C7B-FF50-4687-B31E-18E44DE9751C}" type="slidenum">
              <a:rPr lang="sv-SE" smtClean="0"/>
              <a:t>‹Nr.›</a:t>
            </a:fld>
            <a:endParaRPr lang="sv-SE"/>
          </a:p>
        </p:txBody>
      </p:sp>
    </p:spTree>
    <p:extLst>
      <p:ext uri="{BB962C8B-B14F-4D97-AF65-F5344CB8AC3E}">
        <p14:creationId xmlns:p14="http://schemas.microsoft.com/office/powerpoint/2010/main" val="1967502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56D9C68-CBB0-4F97-959E-1BDF2A1809A3}" type="datetimeFigureOut">
              <a:rPr lang="sv-SE" smtClean="0"/>
              <a:t>19-01-31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2B54C7B-FF50-4687-B31E-18E44DE9751C}" type="slidenum">
              <a:rPr lang="sv-SE" smtClean="0"/>
              <a:t>‹Nr.›</a:t>
            </a:fld>
            <a:endParaRPr lang="sv-SE"/>
          </a:p>
        </p:txBody>
      </p:sp>
    </p:spTree>
    <p:extLst>
      <p:ext uri="{BB962C8B-B14F-4D97-AF65-F5344CB8AC3E}">
        <p14:creationId xmlns:p14="http://schemas.microsoft.com/office/powerpoint/2010/main" val="4050715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56D9C68-CBB0-4F97-959E-1BDF2A1809A3}" type="datetimeFigureOut">
              <a:rPr lang="sv-SE" smtClean="0"/>
              <a:t>19-01-31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2B54C7B-FF50-4687-B31E-18E44DE9751C}" type="slidenum">
              <a:rPr lang="sv-SE" smtClean="0"/>
              <a:t>‹Nr.›</a:t>
            </a:fld>
            <a:endParaRPr lang="sv-SE"/>
          </a:p>
        </p:txBody>
      </p:sp>
    </p:spTree>
    <p:extLst>
      <p:ext uri="{BB962C8B-B14F-4D97-AF65-F5344CB8AC3E}">
        <p14:creationId xmlns:p14="http://schemas.microsoft.com/office/powerpoint/2010/main" val="34182925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D9C68-CBB0-4F97-959E-1BDF2A1809A3}" type="datetimeFigureOut">
              <a:rPr lang="sv-SE" smtClean="0"/>
              <a:t>19-01-31</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54C7B-FF50-4687-B31E-18E44DE9751C}" type="slidenum">
              <a:rPr lang="sv-SE" smtClean="0"/>
              <a:t>‹Nr.›</a:t>
            </a:fld>
            <a:endParaRPr lang="sv-SE"/>
          </a:p>
        </p:txBody>
      </p:sp>
    </p:spTree>
    <p:extLst>
      <p:ext uri="{BB962C8B-B14F-4D97-AF65-F5344CB8AC3E}">
        <p14:creationId xmlns:p14="http://schemas.microsoft.com/office/powerpoint/2010/main" val="806068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1.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37146" y="245715"/>
            <a:ext cx="7772400" cy="1023045"/>
          </a:xfrm>
        </p:spPr>
        <p:txBody>
          <a:bodyPr>
            <a:normAutofit/>
          </a:bodyPr>
          <a:lstStyle/>
          <a:p>
            <a:r>
              <a:rPr lang="sv-SE" dirty="0" smtClean="0">
                <a:latin typeface="Arial" panose="020B0604020202020204" pitchFamily="34" charset="0"/>
                <a:cs typeface="Arial" panose="020B0604020202020204" pitchFamily="34" charset="0"/>
              </a:rPr>
              <a:t>Välkommen</a:t>
            </a:r>
            <a:endParaRPr lang="sv-SE" dirty="0">
              <a:latin typeface="Arial" panose="020B0604020202020204" pitchFamily="34" charset="0"/>
              <a:cs typeface="Arial" panose="020B0604020202020204" pitchFamily="34" charset="0"/>
            </a:endParaRPr>
          </a:p>
        </p:txBody>
      </p:sp>
      <p:pic>
        <p:nvPicPr>
          <p:cNvPr id="1032"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p 4"/>
          <p:cNvGrpSpPr/>
          <p:nvPr/>
        </p:nvGrpSpPr>
        <p:grpSpPr>
          <a:xfrm>
            <a:off x="1761096" y="1268760"/>
            <a:ext cx="5524500" cy="4621485"/>
            <a:chOff x="1759696" y="1340768"/>
            <a:chExt cx="5524500" cy="4621485"/>
          </a:xfrm>
        </p:grpSpPr>
        <p:pic>
          <p:nvPicPr>
            <p:cNvPr id="3" name="Picture 2" descr="https://www.sanomautbildning.se/filtered/7762/rszwcw580h386c1-80/rattmingel2019_fb_1200x628px-1239094779-rszwcw580h386c1-8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9696" y="1340768"/>
              <a:ext cx="5524500" cy="367665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hel05hnasevs11.media.corporatead.net\HomeDir$\gwiren\Desktop\Topp-2019-600x15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9696" y="4581128"/>
              <a:ext cx="5524500" cy="138112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085523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395536" y="332656"/>
            <a:ext cx="8424936" cy="5816976"/>
          </a:xfrm>
          <a:prstGeom prst="rect">
            <a:avLst/>
          </a:prstGeom>
          <a:noFill/>
        </p:spPr>
        <p:txBody>
          <a:bodyPr wrap="square" rtlCol="0">
            <a:spAutoFit/>
          </a:bodyPr>
          <a:lstStyle/>
          <a:p>
            <a:r>
              <a:rPr lang="sv-SE" sz="2800" b="1" dirty="0"/>
              <a:t>Checklista – förhindra trakasserier, sexuella trakasserier och repressalier</a:t>
            </a:r>
            <a:endParaRPr lang="sv-SE" sz="2800" dirty="0" smtClean="0"/>
          </a:p>
          <a:p>
            <a:endParaRPr lang="sv-SE" sz="2800" dirty="0"/>
          </a:p>
          <a:p>
            <a:r>
              <a:rPr lang="sv-SE" sz="2400" dirty="0" smtClean="0"/>
              <a:t>Aktiva åtgärder – förebygga diskriminering</a:t>
            </a:r>
          </a:p>
          <a:p>
            <a:endParaRPr lang="sv-SE" sz="2400" dirty="0"/>
          </a:p>
          <a:p>
            <a:r>
              <a:rPr lang="sv-SE" sz="2400" dirty="0" smtClean="0"/>
              <a:t>Riktlinjer </a:t>
            </a:r>
            <a:r>
              <a:rPr lang="sv-SE" sz="2400" dirty="0"/>
              <a:t>– tydliggör vad som inte accepteras på arbetsplatsen</a:t>
            </a:r>
          </a:p>
          <a:p>
            <a:endParaRPr lang="sv-SE" sz="2400" dirty="0"/>
          </a:p>
          <a:p>
            <a:r>
              <a:rPr lang="sv-SE" sz="2400" dirty="0"/>
              <a:t>Rutiner – Praktisk vägledning för de med arbetsgivaransvar</a:t>
            </a:r>
          </a:p>
          <a:p>
            <a:pPr>
              <a:buFontTx/>
              <a:buChar char="-"/>
            </a:pPr>
            <a:r>
              <a:rPr lang="sv-SE" sz="2400" i="1" dirty="0"/>
              <a:t>Vem kan den som känner sig utsatt vända sig till?</a:t>
            </a:r>
          </a:p>
          <a:p>
            <a:pPr>
              <a:buFontTx/>
              <a:buChar char="-"/>
            </a:pPr>
            <a:r>
              <a:rPr lang="sv-SE" sz="2400" i="1" dirty="0"/>
              <a:t>Vad måste arbetsgivaren göra vid kännedom om trakasserier?</a:t>
            </a:r>
          </a:p>
          <a:p>
            <a:pPr>
              <a:buFontTx/>
              <a:buChar char="-"/>
            </a:pPr>
            <a:r>
              <a:rPr lang="sv-SE" sz="2400" i="1" dirty="0"/>
              <a:t>Vem har ansvaret för att utreda händelsen/påståendet?</a:t>
            </a:r>
          </a:p>
          <a:p>
            <a:endParaRPr lang="sv-SE" sz="2400" dirty="0"/>
          </a:p>
          <a:p>
            <a:r>
              <a:rPr lang="sv-SE" sz="2400" dirty="0"/>
              <a:t>Utred och åtgärda uppkomna situationer</a:t>
            </a:r>
          </a:p>
          <a:p>
            <a:r>
              <a:rPr lang="sv-SE" sz="2400" i="1" dirty="0"/>
              <a:t>Skyldigheten att agera gäller såväl vid trakasserier från chefer som från medarbetare.</a:t>
            </a:r>
          </a:p>
        </p:txBody>
      </p:sp>
    </p:spTree>
    <p:extLst>
      <p:ext uri="{BB962C8B-B14F-4D97-AF65-F5344CB8AC3E}">
        <p14:creationId xmlns:p14="http://schemas.microsoft.com/office/powerpoint/2010/main" val="1931267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251520" y="260648"/>
            <a:ext cx="8640960" cy="4555093"/>
          </a:xfrm>
          <a:prstGeom prst="rect">
            <a:avLst/>
          </a:prstGeom>
          <a:noFill/>
        </p:spPr>
        <p:txBody>
          <a:bodyPr wrap="square" rtlCol="0">
            <a:spAutoFit/>
          </a:bodyPr>
          <a:lstStyle/>
          <a:p>
            <a:endParaRPr lang="en-US" sz="2800" b="1" dirty="0" smtClean="0"/>
          </a:p>
          <a:p>
            <a:r>
              <a:rPr lang="en-US" sz="2800" b="1" dirty="0" err="1" smtClean="0"/>
              <a:t>Ny</a:t>
            </a:r>
            <a:r>
              <a:rPr lang="en-US" sz="2800" b="1" dirty="0" smtClean="0"/>
              <a:t> lag </a:t>
            </a:r>
            <a:r>
              <a:rPr lang="en-US" sz="2800" b="1" dirty="0" err="1" smtClean="0"/>
              <a:t>om</a:t>
            </a:r>
            <a:r>
              <a:rPr lang="en-US" sz="2800" b="1" dirty="0" smtClean="0"/>
              <a:t> </a:t>
            </a:r>
            <a:r>
              <a:rPr lang="en-US" sz="2800" b="1" dirty="0" err="1" smtClean="0"/>
              <a:t>företagshemligheter</a:t>
            </a:r>
            <a:endParaRPr lang="en-US" sz="2800" b="1" dirty="0" smtClean="0"/>
          </a:p>
          <a:p>
            <a:endParaRPr lang="en-US" dirty="0"/>
          </a:p>
          <a:p>
            <a:endParaRPr lang="en-US" sz="2400" dirty="0" smtClean="0"/>
          </a:p>
          <a:p>
            <a:r>
              <a:rPr lang="en-US" sz="2400" dirty="0" smtClean="0"/>
              <a:t>Trädde </a:t>
            </a:r>
            <a:r>
              <a:rPr lang="en-US" sz="2400" dirty="0" err="1"/>
              <a:t>i</a:t>
            </a:r>
            <a:r>
              <a:rPr lang="en-US" sz="2400" dirty="0"/>
              <a:t> </a:t>
            </a:r>
            <a:r>
              <a:rPr lang="en-US" sz="2400" dirty="0" err="1"/>
              <a:t>kraft</a:t>
            </a:r>
            <a:r>
              <a:rPr lang="en-US" sz="2400" dirty="0"/>
              <a:t> 1 </a:t>
            </a:r>
            <a:r>
              <a:rPr lang="en-US" sz="2400" dirty="0" err="1"/>
              <a:t>juli</a:t>
            </a:r>
            <a:r>
              <a:rPr lang="en-US" sz="2400" dirty="0"/>
              <a:t> 2018</a:t>
            </a:r>
          </a:p>
          <a:p>
            <a:endParaRPr lang="sv-SE" sz="2400" dirty="0"/>
          </a:p>
          <a:p>
            <a:r>
              <a:rPr lang="sv-SE" sz="2400" dirty="0"/>
              <a:t>Fler angrepp på företagshemligheter är otillåtna och förbjuds</a:t>
            </a:r>
          </a:p>
          <a:p>
            <a:r>
              <a:rPr lang="sv-SE" sz="2400" dirty="0"/>
              <a:t>Den som angriper en företagshemlighet ska betala skadestånd i fler fall</a:t>
            </a:r>
          </a:p>
          <a:p>
            <a:endParaRPr lang="sv-SE" sz="2400" dirty="0" smtClean="0"/>
          </a:p>
          <a:p>
            <a:r>
              <a:rPr lang="sv-SE" sz="2400" dirty="0" smtClean="0"/>
              <a:t>Sekretesskyddet </a:t>
            </a:r>
            <a:r>
              <a:rPr lang="sv-SE" sz="2400" dirty="0"/>
              <a:t>för företagshemligheter i rättegång förstärks</a:t>
            </a:r>
          </a:p>
          <a:p>
            <a:r>
              <a:rPr lang="sv-SE" sz="2400" dirty="0"/>
              <a:t>Straffskalan för företagsspioneri </a:t>
            </a:r>
            <a:r>
              <a:rPr lang="sv-SE" sz="2400" dirty="0" smtClean="0"/>
              <a:t>skärps</a:t>
            </a:r>
            <a:endParaRPr lang="sv-SE" sz="2400" dirty="0"/>
          </a:p>
        </p:txBody>
      </p:sp>
    </p:spTree>
    <p:extLst>
      <p:ext uri="{BB962C8B-B14F-4D97-AF65-F5344CB8AC3E}">
        <p14:creationId xmlns:p14="http://schemas.microsoft.com/office/powerpoint/2010/main" val="3503329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251520" y="260648"/>
            <a:ext cx="8640960" cy="5386090"/>
          </a:xfrm>
          <a:prstGeom prst="rect">
            <a:avLst/>
          </a:prstGeom>
          <a:noFill/>
        </p:spPr>
        <p:txBody>
          <a:bodyPr wrap="square" rtlCol="0">
            <a:spAutoFit/>
          </a:bodyPr>
          <a:lstStyle/>
          <a:p>
            <a:endParaRPr lang="en-US" sz="2800" b="1" dirty="0" smtClean="0"/>
          </a:p>
          <a:p>
            <a:r>
              <a:rPr lang="en-US" sz="2800" b="1" dirty="0" err="1" smtClean="0"/>
              <a:t>Ny</a:t>
            </a:r>
            <a:r>
              <a:rPr lang="en-US" sz="2800" b="1" dirty="0" smtClean="0"/>
              <a:t> lag </a:t>
            </a:r>
            <a:r>
              <a:rPr lang="en-US" sz="2800" b="1" dirty="0" err="1" smtClean="0"/>
              <a:t>om</a:t>
            </a:r>
            <a:r>
              <a:rPr lang="en-US" sz="2800" b="1" dirty="0" smtClean="0"/>
              <a:t> </a:t>
            </a:r>
            <a:r>
              <a:rPr lang="en-US" sz="2800" b="1" dirty="0" err="1" smtClean="0"/>
              <a:t>företagshemligheter</a:t>
            </a:r>
            <a:endParaRPr lang="en-US" sz="2800" b="1" dirty="0" smtClean="0"/>
          </a:p>
          <a:p>
            <a:endParaRPr lang="en-US" sz="2400" dirty="0"/>
          </a:p>
          <a:p>
            <a:r>
              <a:rPr lang="sv-SE" sz="2000" dirty="0"/>
              <a:t>Information </a:t>
            </a:r>
            <a:r>
              <a:rPr lang="sv-SE" sz="2000" dirty="0" smtClean="0"/>
              <a:t>som kan </a:t>
            </a:r>
            <a:r>
              <a:rPr lang="sv-SE" sz="2000" dirty="0"/>
              <a:t>skyddas enligt lagen är t.ex.:</a:t>
            </a:r>
          </a:p>
          <a:p>
            <a:pPr>
              <a:buFontTx/>
              <a:buChar char="-"/>
            </a:pPr>
            <a:r>
              <a:rPr lang="sv-SE" sz="2000" dirty="0"/>
              <a:t>Kundlistor </a:t>
            </a:r>
          </a:p>
          <a:p>
            <a:pPr>
              <a:buFontTx/>
              <a:buChar char="-"/>
            </a:pPr>
            <a:r>
              <a:rPr lang="sv-SE" sz="2000" dirty="0"/>
              <a:t>Detaljerad prisinformation</a:t>
            </a:r>
          </a:p>
          <a:p>
            <a:pPr>
              <a:buFontTx/>
              <a:buChar char="-"/>
            </a:pPr>
            <a:r>
              <a:rPr lang="sv-SE" sz="2000" dirty="0"/>
              <a:t>Dokumentmallar</a:t>
            </a:r>
          </a:p>
          <a:p>
            <a:pPr>
              <a:buFontTx/>
              <a:buChar char="-"/>
            </a:pPr>
            <a:r>
              <a:rPr lang="sv-SE" sz="2000" dirty="0"/>
              <a:t>Tekniska uppgifter</a:t>
            </a:r>
          </a:p>
          <a:p>
            <a:endParaRPr lang="sv-SE" sz="2000" dirty="0"/>
          </a:p>
          <a:p>
            <a:r>
              <a:rPr lang="sv-SE" sz="2000" dirty="0"/>
              <a:t>För att inte arbetstagare ska känna sig hindrade att byta arbete klargörs det i lagen att arbetstagarnas personliga erfarenheter och färdigheter kan användas hos en ny arbetsgivare. </a:t>
            </a:r>
          </a:p>
          <a:p>
            <a:endParaRPr lang="sv-SE" sz="2000" dirty="0"/>
          </a:p>
          <a:p>
            <a:r>
              <a:rPr lang="sv-SE" sz="2000" dirty="0"/>
              <a:t>Lagen skyddar inte ”know-how” och sådan allmän kunskap, erfarenhet och färdighet som de anställda tillgodogjort sig vid normal yrkesutövning.</a:t>
            </a:r>
          </a:p>
          <a:p>
            <a:endParaRPr lang="en-US" sz="2400" dirty="0" smtClean="0"/>
          </a:p>
        </p:txBody>
      </p:sp>
    </p:spTree>
    <p:extLst>
      <p:ext uri="{BB962C8B-B14F-4D97-AF65-F5344CB8AC3E}">
        <p14:creationId xmlns:p14="http://schemas.microsoft.com/office/powerpoint/2010/main" val="3314070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251520" y="260648"/>
            <a:ext cx="8640960" cy="5386089"/>
          </a:xfrm>
          <a:prstGeom prst="rect">
            <a:avLst/>
          </a:prstGeom>
          <a:noFill/>
        </p:spPr>
        <p:txBody>
          <a:bodyPr wrap="square" rtlCol="0">
            <a:spAutoFit/>
          </a:bodyPr>
          <a:lstStyle/>
          <a:p>
            <a:endParaRPr lang="en-US" sz="2800" b="1" dirty="0" smtClean="0"/>
          </a:p>
          <a:p>
            <a:r>
              <a:rPr lang="en-US" sz="2800" b="1" dirty="0" err="1" smtClean="0"/>
              <a:t>Ny</a:t>
            </a:r>
            <a:r>
              <a:rPr lang="en-US" sz="2800" b="1" dirty="0" smtClean="0"/>
              <a:t> lag </a:t>
            </a:r>
            <a:r>
              <a:rPr lang="en-US" sz="2800" b="1" dirty="0" err="1" smtClean="0"/>
              <a:t>om</a:t>
            </a:r>
            <a:r>
              <a:rPr lang="en-US" sz="2800" b="1" dirty="0" smtClean="0"/>
              <a:t> </a:t>
            </a:r>
            <a:r>
              <a:rPr lang="en-US" sz="2800" b="1" dirty="0" err="1" smtClean="0"/>
              <a:t>företagshemligheter</a:t>
            </a:r>
            <a:endParaRPr lang="en-US" sz="2800" b="1" dirty="0" smtClean="0"/>
          </a:p>
          <a:p>
            <a:endParaRPr lang="en-US" sz="2400" dirty="0" smtClean="0"/>
          </a:p>
          <a:p>
            <a:r>
              <a:rPr lang="sv-SE" sz="2400" b="1" dirty="0"/>
              <a:t>Aktiva åtgärder för hemligheter</a:t>
            </a:r>
          </a:p>
          <a:p>
            <a:endParaRPr lang="sv-SE" sz="2400" b="1" dirty="0"/>
          </a:p>
          <a:p>
            <a:r>
              <a:rPr lang="sv-SE" sz="2400" dirty="0"/>
              <a:t>För att information ska vara hemlig kräver den nya lagen två saker:</a:t>
            </a:r>
          </a:p>
          <a:p>
            <a:endParaRPr lang="sv-SE" sz="2400" dirty="0"/>
          </a:p>
          <a:p>
            <a:pPr marL="457200" indent="-457200">
              <a:buAutoNum type="arabicPeriod"/>
            </a:pPr>
            <a:r>
              <a:rPr lang="sv-SE" sz="2400" dirty="0"/>
              <a:t>Informationen får inte vara allmänt känd hos eller lättillgänglig för personer i de kretsar som normalt sett handskas med den här typen av information (det motsvarar i princip vad som redan gäller).</a:t>
            </a:r>
          </a:p>
          <a:p>
            <a:pPr marL="457200" indent="-457200">
              <a:buAutoNum type="arabicPeriod"/>
            </a:pPr>
            <a:r>
              <a:rPr lang="sv-SE" sz="2400" dirty="0"/>
              <a:t>Innehavaren ska ha </a:t>
            </a:r>
            <a:r>
              <a:rPr lang="sv-SE" sz="2400" i="1" dirty="0"/>
              <a:t>vidtagit rimliga åtgärder </a:t>
            </a:r>
            <a:r>
              <a:rPr lang="sv-SE" sz="2400" dirty="0"/>
              <a:t>för att hemlighålla informationen</a:t>
            </a:r>
          </a:p>
          <a:p>
            <a:endParaRPr lang="en-US" sz="2400" dirty="0"/>
          </a:p>
        </p:txBody>
      </p:sp>
    </p:spTree>
    <p:extLst>
      <p:ext uri="{BB962C8B-B14F-4D97-AF65-F5344CB8AC3E}">
        <p14:creationId xmlns:p14="http://schemas.microsoft.com/office/powerpoint/2010/main" val="1194891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251520" y="260648"/>
            <a:ext cx="8640960" cy="6093975"/>
          </a:xfrm>
          <a:prstGeom prst="rect">
            <a:avLst/>
          </a:prstGeom>
          <a:noFill/>
        </p:spPr>
        <p:txBody>
          <a:bodyPr wrap="square" rtlCol="0">
            <a:spAutoFit/>
          </a:bodyPr>
          <a:lstStyle/>
          <a:p>
            <a:endParaRPr lang="en-US" sz="2800" b="1" dirty="0" smtClean="0"/>
          </a:p>
          <a:p>
            <a:r>
              <a:rPr lang="en-US" sz="2800" b="1" dirty="0" err="1" smtClean="0"/>
              <a:t>Ny</a:t>
            </a:r>
            <a:r>
              <a:rPr lang="en-US" sz="2800" b="1" dirty="0" smtClean="0"/>
              <a:t> lag </a:t>
            </a:r>
            <a:r>
              <a:rPr lang="en-US" sz="2800" b="1" dirty="0" err="1" smtClean="0"/>
              <a:t>om</a:t>
            </a:r>
            <a:r>
              <a:rPr lang="en-US" sz="2800" b="1" dirty="0" smtClean="0"/>
              <a:t> </a:t>
            </a:r>
            <a:r>
              <a:rPr lang="en-US" sz="2800" b="1" dirty="0" err="1" smtClean="0"/>
              <a:t>företagshemligheter</a:t>
            </a:r>
            <a:endParaRPr lang="en-US" sz="2800" b="1" dirty="0" smtClean="0"/>
          </a:p>
          <a:p>
            <a:endParaRPr lang="en-US" sz="2400" dirty="0" smtClean="0"/>
          </a:p>
          <a:p>
            <a:r>
              <a:rPr lang="sv-SE" sz="2200" b="1" dirty="0"/>
              <a:t>Punkt 2 forts.</a:t>
            </a:r>
          </a:p>
          <a:p>
            <a:endParaRPr lang="sv-SE" sz="2200" i="1" dirty="0"/>
          </a:p>
          <a:p>
            <a:r>
              <a:rPr lang="sv-SE" sz="2200" dirty="0"/>
              <a:t>Rimliga åtgärder kan vara att arbetsgivaren håller informationen hemlig genom exempelvis lagring i databaser eller på servrar som kräver inloggningsuppgifter.</a:t>
            </a:r>
          </a:p>
          <a:p>
            <a:endParaRPr lang="sv-SE" sz="2200" i="1" dirty="0"/>
          </a:p>
          <a:p>
            <a:r>
              <a:rPr lang="sv-SE" sz="2200" i="1" dirty="0"/>
              <a:t>Krav på aktivitet</a:t>
            </a:r>
            <a:r>
              <a:rPr lang="sv-SE" sz="2200" dirty="0"/>
              <a:t> för alla bolag som vill vara säkra på att den interna informationen ska fortsätta att betraktas som företagshemligheter i lagens mening</a:t>
            </a:r>
          </a:p>
          <a:p>
            <a:endParaRPr lang="sv-SE" sz="2200" dirty="0"/>
          </a:p>
          <a:p>
            <a:r>
              <a:rPr lang="sv-SE" sz="2200" dirty="0"/>
              <a:t>Enligt den gamla lagen har det kunnat vara underförstått att viss information kan fortsätta vara hemlig och det har därför inte särskilt behövt påtalas (även om det så klart alltid har varit att rekommendera).</a:t>
            </a:r>
          </a:p>
          <a:p>
            <a:endParaRPr lang="en-US" sz="2400" dirty="0"/>
          </a:p>
        </p:txBody>
      </p:sp>
    </p:spTree>
    <p:extLst>
      <p:ext uri="{BB962C8B-B14F-4D97-AF65-F5344CB8AC3E}">
        <p14:creationId xmlns:p14="http://schemas.microsoft.com/office/powerpoint/2010/main" val="987232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251520" y="260648"/>
            <a:ext cx="8640960" cy="5386089"/>
          </a:xfrm>
          <a:prstGeom prst="rect">
            <a:avLst/>
          </a:prstGeom>
          <a:noFill/>
        </p:spPr>
        <p:txBody>
          <a:bodyPr wrap="square" rtlCol="0">
            <a:spAutoFit/>
          </a:bodyPr>
          <a:lstStyle/>
          <a:p>
            <a:endParaRPr lang="en-US" sz="2800" b="1" dirty="0" smtClean="0"/>
          </a:p>
          <a:p>
            <a:r>
              <a:rPr lang="en-US" sz="2800" b="1" dirty="0" err="1" smtClean="0"/>
              <a:t>Ny</a:t>
            </a:r>
            <a:r>
              <a:rPr lang="en-US" sz="2800" b="1" dirty="0" smtClean="0"/>
              <a:t> lag </a:t>
            </a:r>
            <a:r>
              <a:rPr lang="en-US" sz="2800" b="1" dirty="0" err="1" smtClean="0"/>
              <a:t>om</a:t>
            </a:r>
            <a:r>
              <a:rPr lang="en-US" sz="2800" b="1" dirty="0" smtClean="0"/>
              <a:t> </a:t>
            </a:r>
            <a:r>
              <a:rPr lang="en-US" sz="2800" b="1" dirty="0" err="1" smtClean="0"/>
              <a:t>företagshemligheter</a:t>
            </a:r>
            <a:endParaRPr lang="en-US" sz="2800" b="1" dirty="0" smtClean="0"/>
          </a:p>
          <a:p>
            <a:endParaRPr lang="en-US" sz="2400" dirty="0" smtClean="0"/>
          </a:p>
          <a:p>
            <a:r>
              <a:rPr lang="sv-SE" sz="2400" b="1" dirty="0"/>
              <a:t>Punkt 2 forts.</a:t>
            </a:r>
          </a:p>
          <a:p>
            <a:endParaRPr lang="sv-SE" sz="2400" i="1" dirty="0"/>
          </a:p>
          <a:p>
            <a:r>
              <a:rPr lang="sv-SE" sz="2400" dirty="0"/>
              <a:t>Ändringen medför att viss information, som hittills har omfattats av den gamla lagen om skydd för företagshemligheter, inte längre skyddas av den nya lagen.</a:t>
            </a:r>
          </a:p>
          <a:p>
            <a:endParaRPr lang="sv-SE" sz="2400" dirty="0"/>
          </a:p>
          <a:p>
            <a:r>
              <a:rPr lang="sv-SE" sz="2400" dirty="0"/>
              <a:t>Enligt författarna till propositionen kommer det att handla om undantagsfall eftersom det borde ligga i företagets intresse att skydda hemligheter genom att vidta åtgärder för hemlighållandet.</a:t>
            </a:r>
          </a:p>
          <a:p>
            <a:endParaRPr lang="sv-SE" sz="2400" dirty="0"/>
          </a:p>
          <a:p>
            <a:endParaRPr lang="en-US" sz="2400" dirty="0"/>
          </a:p>
        </p:txBody>
      </p:sp>
    </p:spTree>
    <p:extLst>
      <p:ext uri="{BB962C8B-B14F-4D97-AF65-F5344CB8AC3E}">
        <p14:creationId xmlns:p14="http://schemas.microsoft.com/office/powerpoint/2010/main" val="4178239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251520" y="260648"/>
            <a:ext cx="8640960" cy="5016757"/>
          </a:xfrm>
          <a:prstGeom prst="rect">
            <a:avLst/>
          </a:prstGeom>
          <a:noFill/>
        </p:spPr>
        <p:txBody>
          <a:bodyPr wrap="square" rtlCol="0">
            <a:spAutoFit/>
          </a:bodyPr>
          <a:lstStyle/>
          <a:p>
            <a:endParaRPr lang="en-US" sz="2800" b="1" dirty="0" smtClean="0"/>
          </a:p>
          <a:p>
            <a:r>
              <a:rPr lang="en-US" sz="2800" b="1" dirty="0" err="1" smtClean="0"/>
              <a:t>Ny</a:t>
            </a:r>
            <a:r>
              <a:rPr lang="en-US" sz="2800" b="1" dirty="0" smtClean="0"/>
              <a:t> lag </a:t>
            </a:r>
            <a:r>
              <a:rPr lang="en-US" sz="2800" b="1" dirty="0" err="1" smtClean="0"/>
              <a:t>om</a:t>
            </a:r>
            <a:r>
              <a:rPr lang="en-US" sz="2800" b="1" dirty="0" smtClean="0"/>
              <a:t> </a:t>
            </a:r>
            <a:r>
              <a:rPr lang="en-US" sz="2800" b="1" dirty="0" err="1" smtClean="0"/>
              <a:t>företagshemligheter</a:t>
            </a:r>
            <a:endParaRPr lang="en-US" sz="2800" b="1" dirty="0" smtClean="0"/>
          </a:p>
          <a:p>
            <a:endParaRPr lang="en-US" sz="2400" dirty="0" smtClean="0"/>
          </a:p>
          <a:p>
            <a:endParaRPr lang="sv-SE" sz="2400" dirty="0" smtClean="0"/>
          </a:p>
          <a:p>
            <a:r>
              <a:rPr lang="sv-SE" sz="2400" dirty="0" smtClean="0"/>
              <a:t>Vad </a:t>
            </a:r>
            <a:r>
              <a:rPr lang="sv-SE" sz="2400" dirty="0"/>
              <a:t>är rimliga åtgärder?</a:t>
            </a:r>
          </a:p>
          <a:p>
            <a:endParaRPr lang="sv-SE" sz="2400" dirty="0"/>
          </a:p>
          <a:p>
            <a:pPr>
              <a:buFontTx/>
              <a:buChar char="-"/>
            </a:pPr>
            <a:r>
              <a:rPr lang="sv-SE" sz="2400" dirty="0"/>
              <a:t>Instruktioner till personal</a:t>
            </a:r>
          </a:p>
          <a:p>
            <a:pPr>
              <a:buFontTx/>
              <a:buChar char="-"/>
            </a:pPr>
            <a:r>
              <a:rPr lang="sv-SE" sz="2400" dirty="0"/>
              <a:t>Åtkomstbegränsning</a:t>
            </a:r>
          </a:p>
          <a:p>
            <a:endParaRPr lang="sv-SE" sz="2400" dirty="0"/>
          </a:p>
          <a:p>
            <a:endParaRPr lang="sv-SE" sz="2400" dirty="0"/>
          </a:p>
          <a:p>
            <a:r>
              <a:rPr lang="sv-SE" sz="2400" dirty="0"/>
              <a:t>Passivitet ej tillräckligt</a:t>
            </a:r>
          </a:p>
          <a:p>
            <a:r>
              <a:rPr lang="sv-SE" sz="2400" dirty="0"/>
              <a:t>Låta bli att själv sprida uppgifter ej heller tillräckligt</a:t>
            </a:r>
          </a:p>
          <a:p>
            <a:endParaRPr lang="en-US" sz="2400" dirty="0"/>
          </a:p>
        </p:txBody>
      </p:sp>
    </p:spTree>
    <p:extLst>
      <p:ext uri="{BB962C8B-B14F-4D97-AF65-F5344CB8AC3E}">
        <p14:creationId xmlns:p14="http://schemas.microsoft.com/office/powerpoint/2010/main" val="1403423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251520" y="260648"/>
            <a:ext cx="8640960" cy="6124753"/>
          </a:xfrm>
          <a:prstGeom prst="rect">
            <a:avLst/>
          </a:prstGeom>
          <a:noFill/>
        </p:spPr>
        <p:txBody>
          <a:bodyPr wrap="square" rtlCol="0">
            <a:spAutoFit/>
          </a:bodyPr>
          <a:lstStyle/>
          <a:p>
            <a:endParaRPr lang="en-US" sz="2800" b="1" dirty="0" smtClean="0"/>
          </a:p>
          <a:p>
            <a:r>
              <a:rPr lang="en-US" sz="2800" b="1" dirty="0" err="1" smtClean="0"/>
              <a:t>Ny</a:t>
            </a:r>
            <a:r>
              <a:rPr lang="en-US" sz="2800" b="1" dirty="0" smtClean="0"/>
              <a:t> lag </a:t>
            </a:r>
            <a:r>
              <a:rPr lang="en-US" sz="2800" b="1" dirty="0" err="1" smtClean="0"/>
              <a:t>om</a:t>
            </a:r>
            <a:r>
              <a:rPr lang="en-US" sz="2800" b="1" dirty="0" smtClean="0"/>
              <a:t> </a:t>
            </a:r>
            <a:r>
              <a:rPr lang="en-US" sz="2800" b="1" dirty="0" err="1" smtClean="0"/>
              <a:t>företagshemligheter</a:t>
            </a:r>
            <a:endParaRPr lang="en-US" sz="2800" b="1" dirty="0" smtClean="0"/>
          </a:p>
          <a:p>
            <a:endParaRPr lang="sv-SE" sz="2400" dirty="0" smtClean="0"/>
          </a:p>
          <a:p>
            <a:r>
              <a:rPr lang="sv-SE" sz="2400" b="1" dirty="0"/>
              <a:t>Punkt 2 forts.</a:t>
            </a:r>
          </a:p>
          <a:p>
            <a:endParaRPr lang="sv-SE" sz="2400" i="1" dirty="0"/>
          </a:p>
          <a:p>
            <a:r>
              <a:rPr lang="sv-SE" sz="2400" dirty="0"/>
              <a:t>Vad som utgör rimliga åtgärder får bedömas från fall till fall. </a:t>
            </a:r>
          </a:p>
          <a:p>
            <a:r>
              <a:rPr lang="sv-SE" sz="2400" dirty="0"/>
              <a:t>Krävs inte att samtliga arbetstagare undertecknar sekretessåtaganden</a:t>
            </a:r>
          </a:p>
          <a:p>
            <a:endParaRPr lang="sv-SE" sz="2400" dirty="0"/>
          </a:p>
          <a:p>
            <a:r>
              <a:rPr lang="sv-SE" sz="2400" dirty="0"/>
              <a:t>Ju större risk för angrepp, desto större krav på åtgärder</a:t>
            </a:r>
          </a:p>
          <a:p>
            <a:r>
              <a:rPr lang="sv-SE" sz="2400" dirty="0"/>
              <a:t>Ju svårare det är för mottagaren att förstå att informationen är hemlig, desto högre krav på åtgärder</a:t>
            </a:r>
          </a:p>
          <a:p>
            <a:endParaRPr lang="sv-SE" sz="2400" dirty="0"/>
          </a:p>
          <a:p>
            <a:r>
              <a:rPr lang="sv-SE" sz="2400" dirty="0"/>
              <a:t>Vid stora och långvariga affärsrelationer räcker det med att påtala i början att informationen är hemlig</a:t>
            </a:r>
          </a:p>
          <a:p>
            <a:endParaRPr lang="en-US" sz="2400" dirty="0"/>
          </a:p>
        </p:txBody>
      </p:sp>
    </p:spTree>
    <p:extLst>
      <p:ext uri="{BB962C8B-B14F-4D97-AF65-F5344CB8AC3E}">
        <p14:creationId xmlns:p14="http://schemas.microsoft.com/office/powerpoint/2010/main" val="2233532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251520" y="260648"/>
            <a:ext cx="8640960" cy="6063198"/>
          </a:xfrm>
          <a:prstGeom prst="rect">
            <a:avLst/>
          </a:prstGeom>
          <a:noFill/>
        </p:spPr>
        <p:txBody>
          <a:bodyPr wrap="square" rtlCol="0">
            <a:spAutoFit/>
          </a:bodyPr>
          <a:lstStyle/>
          <a:p>
            <a:endParaRPr lang="en-US" sz="2800" b="1" dirty="0" smtClean="0"/>
          </a:p>
          <a:p>
            <a:r>
              <a:rPr lang="en-US" sz="2800" b="1" dirty="0" err="1" smtClean="0"/>
              <a:t>Ny</a:t>
            </a:r>
            <a:r>
              <a:rPr lang="en-US" sz="2800" b="1" dirty="0" smtClean="0"/>
              <a:t> lag </a:t>
            </a:r>
            <a:r>
              <a:rPr lang="en-US" sz="2800" b="1" dirty="0" err="1" smtClean="0"/>
              <a:t>om</a:t>
            </a:r>
            <a:r>
              <a:rPr lang="en-US" sz="2800" b="1" dirty="0" smtClean="0"/>
              <a:t> </a:t>
            </a:r>
            <a:r>
              <a:rPr lang="en-US" sz="2800" b="1" dirty="0" err="1" smtClean="0"/>
              <a:t>företagshemligheter</a:t>
            </a:r>
            <a:endParaRPr lang="en-US" sz="2800" b="1" dirty="0" smtClean="0"/>
          </a:p>
          <a:p>
            <a:endParaRPr lang="sv-SE" sz="2400" dirty="0" smtClean="0"/>
          </a:p>
          <a:p>
            <a:r>
              <a:rPr lang="sv-SE" sz="2200" dirty="0"/>
              <a:t>För att ansvar ska kunna utdömas enligt företagshemlighetslagen krävs:</a:t>
            </a:r>
          </a:p>
          <a:p>
            <a:endParaRPr lang="sv-SE" sz="2200" dirty="0"/>
          </a:p>
          <a:p>
            <a:r>
              <a:rPr lang="sv-SE" sz="2200" dirty="0"/>
              <a:t>1. Det ska handla om ett obehörigt angrepp på företagshemligheten, det vill säga att den anställde anskaffar eller bereder sig tillgång till hemlig information på ett sätt som denne inte får lov att göra. </a:t>
            </a:r>
          </a:p>
          <a:p>
            <a:r>
              <a:rPr lang="sv-SE" sz="2200" i="1" dirty="0"/>
              <a:t>T.ex. när en anställd utan att ha tillåtelse skickar företagshemlig information till sin privata e-post.</a:t>
            </a:r>
          </a:p>
          <a:p>
            <a:endParaRPr lang="sv-SE" sz="2200" i="1" dirty="0"/>
          </a:p>
          <a:p>
            <a:r>
              <a:rPr lang="sv-SE" sz="2200" dirty="0"/>
              <a:t>2. Den anställde måste ha anskaffat företagshemligheten antingen med uppsåt eller av oaktsamhet. </a:t>
            </a:r>
          </a:p>
          <a:p>
            <a:endParaRPr lang="sv-SE" sz="2200" dirty="0"/>
          </a:p>
          <a:p>
            <a:r>
              <a:rPr lang="sv-SE" sz="2200" dirty="0"/>
              <a:t>3. Den anställde visste – eller borde ha förstått – att företagsinformationen var hemlig.</a:t>
            </a:r>
          </a:p>
          <a:p>
            <a:endParaRPr lang="en-US" sz="2200" dirty="0"/>
          </a:p>
        </p:txBody>
      </p:sp>
    </p:spTree>
    <p:extLst>
      <p:ext uri="{BB962C8B-B14F-4D97-AF65-F5344CB8AC3E}">
        <p14:creationId xmlns:p14="http://schemas.microsoft.com/office/powerpoint/2010/main" val="4140874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251520" y="260648"/>
            <a:ext cx="8640960" cy="5355312"/>
          </a:xfrm>
          <a:prstGeom prst="rect">
            <a:avLst/>
          </a:prstGeom>
          <a:noFill/>
        </p:spPr>
        <p:txBody>
          <a:bodyPr wrap="square" rtlCol="0">
            <a:spAutoFit/>
          </a:bodyPr>
          <a:lstStyle/>
          <a:p>
            <a:endParaRPr lang="en-US" sz="2800" b="1" dirty="0" smtClean="0"/>
          </a:p>
          <a:p>
            <a:r>
              <a:rPr lang="en-US" sz="2800" b="1" dirty="0" err="1" smtClean="0"/>
              <a:t>Ny</a:t>
            </a:r>
            <a:r>
              <a:rPr lang="en-US" sz="2800" b="1" dirty="0" smtClean="0"/>
              <a:t> lag </a:t>
            </a:r>
            <a:r>
              <a:rPr lang="en-US" sz="2800" b="1" dirty="0" err="1" smtClean="0"/>
              <a:t>om</a:t>
            </a:r>
            <a:r>
              <a:rPr lang="en-US" sz="2800" b="1" dirty="0" smtClean="0"/>
              <a:t> </a:t>
            </a:r>
            <a:r>
              <a:rPr lang="en-US" sz="2800" b="1" dirty="0" err="1" smtClean="0"/>
              <a:t>företagshemligheter</a:t>
            </a:r>
            <a:endParaRPr lang="en-US" sz="2800" b="1" dirty="0" smtClean="0"/>
          </a:p>
          <a:p>
            <a:endParaRPr lang="sv-SE" sz="2400" dirty="0" smtClean="0"/>
          </a:p>
          <a:p>
            <a:r>
              <a:rPr lang="sv-SE" sz="2400" dirty="0"/>
              <a:t>I jämförelse med den gamla lagen är det inte längre ett krav att den anställde faktiskt utnyttjar eller röjer företagshemligheten. </a:t>
            </a:r>
          </a:p>
          <a:p>
            <a:endParaRPr lang="sv-SE" sz="2400" dirty="0"/>
          </a:p>
          <a:p>
            <a:r>
              <a:rPr lang="sv-SE" sz="2400" dirty="0"/>
              <a:t>Enligt den nya lagen är det skadeståndsgrundande att enbart angripa arbetsgivarens företagshemlighet. </a:t>
            </a:r>
          </a:p>
          <a:p>
            <a:endParaRPr lang="sv-SE" sz="2400" dirty="0"/>
          </a:p>
          <a:p>
            <a:r>
              <a:rPr lang="sv-SE" sz="2400" dirty="0"/>
              <a:t>Redan när den anställde exempelvis kopierar bolagets företagshemliga information till sin privata molntjänst för att obehörigen ta med sig informationen kan denne bli skadeståndsskyldig. </a:t>
            </a:r>
          </a:p>
          <a:p>
            <a:endParaRPr lang="en-US" sz="2200" dirty="0"/>
          </a:p>
        </p:txBody>
      </p:sp>
    </p:spTree>
    <p:extLst>
      <p:ext uri="{BB962C8B-B14F-4D97-AF65-F5344CB8AC3E}">
        <p14:creationId xmlns:p14="http://schemas.microsoft.com/office/powerpoint/2010/main" val="1275544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14" name="Rubrik 1"/>
          <p:cNvSpPr txBox="1">
            <a:spLocks/>
          </p:cNvSpPr>
          <p:nvPr/>
        </p:nvSpPr>
        <p:spPr>
          <a:xfrm>
            <a:off x="683568" y="404664"/>
            <a:ext cx="7772400" cy="1470025"/>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v-SE" dirty="0" smtClean="0">
                <a:latin typeface="Arial" panose="020B0604020202020204" pitchFamily="34" charset="0"/>
                <a:cs typeface="Arial" panose="020B0604020202020204" pitchFamily="34" charset="0"/>
              </a:rPr>
              <a:t>Rätt Arbetsrätt </a:t>
            </a:r>
          </a:p>
          <a:p>
            <a:r>
              <a:rPr lang="sv-SE" dirty="0" smtClean="0">
                <a:latin typeface="Arial" panose="020B0604020202020204" pitchFamily="34" charset="0"/>
                <a:cs typeface="Arial" panose="020B0604020202020204" pitchFamily="34" charset="0"/>
              </a:rPr>
              <a:t>Louise D’Oliwa och </a:t>
            </a:r>
          </a:p>
          <a:p>
            <a:r>
              <a:rPr lang="sv-SE" dirty="0" smtClean="0">
                <a:latin typeface="Arial" panose="020B0604020202020204" pitchFamily="34" charset="0"/>
                <a:cs typeface="Arial" panose="020B0604020202020204" pitchFamily="34" charset="0"/>
              </a:rPr>
              <a:t>Stefan Flemström</a:t>
            </a:r>
            <a:endParaRPr lang="sv-SE" dirty="0">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8420" y="2132856"/>
            <a:ext cx="2767649" cy="3960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7620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251520" y="260648"/>
            <a:ext cx="8640960" cy="5724644"/>
          </a:xfrm>
          <a:prstGeom prst="rect">
            <a:avLst/>
          </a:prstGeom>
          <a:noFill/>
        </p:spPr>
        <p:txBody>
          <a:bodyPr wrap="square" rtlCol="0">
            <a:spAutoFit/>
          </a:bodyPr>
          <a:lstStyle/>
          <a:p>
            <a:endParaRPr lang="en-US" sz="2800" b="1" dirty="0" smtClean="0"/>
          </a:p>
          <a:p>
            <a:r>
              <a:rPr lang="en-US" sz="2800" b="1" dirty="0" err="1" smtClean="0"/>
              <a:t>Ny</a:t>
            </a:r>
            <a:r>
              <a:rPr lang="en-US" sz="2800" b="1" dirty="0" smtClean="0"/>
              <a:t> lag </a:t>
            </a:r>
            <a:r>
              <a:rPr lang="en-US" sz="2800" b="1" dirty="0" err="1" smtClean="0"/>
              <a:t>om</a:t>
            </a:r>
            <a:r>
              <a:rPr lang="en-US" sz="2800" b="1" dirty="0" smtClean="0"/>
              <a:t> </a:t>
            </a:r>
            <a:r>
              <a:rPr lang="en-US" sz="2800" b="1" dirty="0" err="1" smtClean="0"/>
              <a:t>företagshemligheter</a:t>
            </a:r>
            <a:endParaRPr lang="en-US" sz="2800" b="1" dirty="0" smtClean="0"/>
          </a:p>
          <a:p>
            <a:endParaRPr lang="sv-SE" sz="2400" dirty="0" smtClean="0"/>
          </a:p>
          <a:p>
            <a:r>
              <a:rPr lang="sv-SE" sz="2400" dirty="0"/>
              <a:t>Skyddet gäller även efter att personerna har slutat men det krävs synnerliga skäl</a:t>
            </a:r>
          </a:p>
          <a:p>
            <a:endParaRPr lang="sv-SE" sz="2400" dirty="0"/>
          </a:p>
          <a:p>
            <a:r>
              <a:rPr lang="sv-SE" sz="2400" dirty="0"/>
              <a:t>Synnerliga skäl kan exempelvis vara att en anställd under sin anställningstid förbereder och planerar att utnyttja och röja information direkt efter att anställningen upphört. </a:t>
            </a:r>
          </a:p>
          <a:p>
            <a:endParaRPr lang="sv-SE" sz="2400" dirty="0"/>
          </a:p>
          <a:p>
            <a:r>
              <a:rPr lang="sv-SE" sz="2400" dirty="0"/>
              <a:t>Ett systematiskt och uppsåtligt agerande i samband med att anställningen upphör anses utgöra synnerliga skäl, även om själva brottet mot företagshemlighetslagen inträffar efter att anställningen har upphört.</a:t>
            </a:r>
          </a:p>
          <a:p>
            <a:endParaRPr lang="en-US" sz="2200" dirty="0"/>
          </a:p>
        </p:txBody>
      </p:sp>
    </p:spTree>
    <p:extLst>
      <p:ext uri="{BB962C8B-B14F-4D97-AF65-F5344CB8AC3E}">
        <p14:creationId xmlns:p14="http://schemas.microsoft.com/office/powerpoint/2010/main" val="2941597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251520" y="260648"/>
            <a:ext cx="8640960" cy="6278642"/>
          </a:xfrm>
          <a:prstGeom prst="rect">
            <a:avLst/>
          </a:prstGeom>
          <a:noFill/>
        </p:spPr>
        <p:txBody>
          <a:bodyPr wrap="square" rtlCol="0">
            <a:spAutoFit/>
          </a:bodyPr>
          <a:lstStyle/>
          <a:p>
            <a:endParaRPr lang="en-US" sz="2800" b="1" dirty="0" smtClean="0"/>
          </a:p>
          <a:p>
            <a:r>
              <a:rPr lang="en-US" sz="2800" b="1" dirty="0" err="1" smtClean="0"/>
              <a:t>Ny</a:t>
            </a:r>
            <a:r>
              <a:rPr lang="en-US" sz="2800" b="1" dirty="0" smtClean="0"/>
              <a:t> lag </a:t>
            </a:r>
            <a:r>
              <a:rPr lang="en-US" sz="2800" b="1" dirty="0" err="1" smtClean="0"/>
              <a:t>om</a:t>
            </a:r>
            <a:r>
              <a:rPr lang="en-US" sz="2800" b="1" dirty="0" smtClean="0"/>
              <a:t> </a:t>
            </a:r>
            <a:r>
              <a:rPr lang="en-US" sz="2800" b="1" dirty="0" err="1" smtClean="0"/>
              <a:t>företagshemligheter</a:t>
            </a:r>
            <a:endParaRPr lang="en-US" sz="2800" b="1" dirty="0" smtClean="0"/>
          </a:p>
          <a:p>
            <a:endParaRPr lang="sv-SE" sz="2400" dirty="0" smtClean="0"/>
          </a:p>
          <a:p>
            <a:r>
              <a:rPr lang="sv-SE" sz="2000" b="1" dirty="0"/>
              <a:t>Checklista</a:t>
            </a:r>
          </a:p>
          <a:p>
            <a:endParaRPr lang="sv-SE" sz="2000" b="1" dirty="0"/>
          </a:p>
          <a:p>
            <a:r>
              <a:rPr lang="sv-SE" sz="2000" dirty="0"/>
              <a:t>Se över ert befintliga skydd – vilka företagshemligheter har ni och vad betyder de för er?</a:t>
            </a:r>
          </a:p>
          <a:p>
            <a:endParaRPr lang="sv-SE" sz="2000" dirty="0"/>
          </a:p>
          <a:p>
            <a:r>
              <a:rPr lang="sv-SE" sz="2000" dirty="0"/>
              <a:t>Se över begränsningen avseende de som har tillgång till informationen – Skalskydd och kryptering?</a:t>
            </a:r>
          </a:p>
          <a:p>
            <a:endParaRPr lang="sv-SE" sz="2000" dirty="0"/>
          </a:p>
          <a:p>
            <a:r>
              <a:rPr lang="sv-SE" sz="2000" dirty="0"/>
              <a:t>Viktigt med information och utbildning till anställda om </a:t>
            </a:r>
          </a:p>
          <a:p>
            <a:pPr>
              <a:buFontTx/>
              <a:buChar char="-"/>
            </a:pPr>
            <a:r>
              <a:rPr lang="sv-SE" sz="2000" dirty="0"/>
              <a:t>Företagshemligheter</a:t>
            </a:r>
          </a:p>
          <a:p>
            <a:pPr>
              <a:buFontTx/>
              <a:buChar char="-"/>
            </a:pPr>
            <a:r>
              <a:rPr lang="sv-SE" sz="2000" dirty="0"/>
              <a:t>Vilka är dem?</a:t>
            </a:r>
          </a:p>
          <a:p>
            <a:pPr>
              <a:buFontTx/>
              <a:buChar char="-"/>
            </a:pPr>
            <a:r>
              <a:rPr lang="sv-SE" sz="2000" dirty="0"/>
              <a:t>Vad betyder de för er?</a:t>
            </a:r>
          </a:p>
          <a:p>
            <a:pPr>
              <a:buFontTx/>
              <a:buChar char="-"/>
            </a:pPr>
            <a:r>
              <a:rPr lang="sv-SE" sz="2000" dirty="0"/>
              <a:t>Varför är det viktigt att informationen förblir hemliga?</a:t>
            </a:r>
          </a:p>
          <a:p>
            <a:endParaRPr lang="sv-SE" sz="2000" dirty="0"/>
          </a:p>
          <a:p>
            <a:r>
              <a:rPr lang="sv-SE" sz="2000" dirty="0"/>
              <a:t>Skriftliga sekretessåtaganden + handlingsplan vid angrepp på företagshemlighet</a:t>
            </a:r>
          </a:p>
          <a:p>
            <a:endParaRPr lang="en-US" sz="2200" dirty="0"/>
          </a:p>
        </p:txBody>
      </p:sp>
    </p:spTree>
    <p:extLst>
      <p:ext uri="{BB962C8B-B14F-4D97-AF65-F5344CB8AC3E}">
        <p14:creationId xmlns:p14="http://schemas.microsoft.com/office/powerpoint/2010/main" val="2029076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251520" y="260648"/>
            <a:ext cx="8640960" cy="5940088"/>
          </a:xfrm>
          <a:prstGeom prst="rect">
            <a:avLst/>
          </a:prstGeom>
          <a:noFill/>
        </p:spPr>
        <p:txBody>
          <a:bodyPr wrap="square" rtlCol="0">
            <a:spAutoFit/>
          </a:bodyPr>
          <a:lstStyle/>
          <a:p>
            <a:endParaRPr lang="en-US" sz="2800" b="1" dirty="0" smtClean="0"/>
          </a:p>
          <a:p>
            <a:r>
              <a:rPr lang="en-US" sz="2800" b="1" dirty="0" err="1" smtClean="0"/>
              <a:t>Ny</a:t>
            </a:r>
            <a:r>
              <a:rPr lang="en-US" sz="2800" b="1" dirty="0" smtClean="0"/>
              <a:t> lag </a:t>
            </a:r>
            <a:r>
              <a:rPr lang="en-US" sz="2800" b="1" dirty="0" err="1" smtClean="0"/>
              <a:t>om</a:t>
            </a:r>
            <a:r>
              <a:rPr lang="en-US" sz="2800" b="1" dirty="0" smtClean="0"/>
              <a:t> </a:t>
            </a:r>
            <a:r>
              <a:rPr lang="en-US" sz="2800" b="1" dirty="0" err="1" smtClean="0"/>
              <a:t>företagshemligheter</a:t>
            </a:r>
            <a:endParaRPr lang="en-US" sz="2800" b="1" dirty="0" smtClean="0"/>
          </a:p>
          <a:p>
            <a:endParaRPr lang="sv-SE" sz="2000" b="1" dirty="0" smtClean="0"/>
          </a:p>
          <a:p>
            <a:r>
              <a:rPr lang="sv-SE" sz="2000" b="1" dirty="0" smtClean="0"/>
              <a:t>Checklista</a:t>
            </a:r>
            <a:endParaRPr lang="sv-SE" sz="2000" b="1" dirty="0"/>
          </a:p>
          <a:p>
            <a:endParaRPr lang="sv-SE" sz="2000" b="1" dirty="0"/>
          </a:p>
          <a:p>
            <a:r>
              <a:rPr lang="sv-SE" sz="2000" dirty="0"/>
              <a:t>Åtagande om sekretess i anställningsavtalet (förenat med vite)?</a:t>
            </a:r>
          </a:p>
          <a:p>
            <a:r>
              <a:rPr lang="sv-SE" sz="2000" dirty="0"/>
              <a:t>Möjligt att avtala om sekretess </a:t>
            </a:r>
            <a:r>
              <a:rPr lang="sv-SE" sz="2000" dirty="0" smtClean="0"/>
              <a:t>som gäller även </a:t>
            </a:r>
            <a:r>
              <a:rPr lang="sv-SE" sz="2000" dirty="0"/>
              <a:t>efter att anställningsavtal träffats</a:t>
            </a:r>
          </a:p>
          <a:p>
            <a:endParaRPr lang="sv-SE" sz="2000" i="1" dirty="0"/>
          </a:p>
          <a:p>
            <a:r>
              <a:rPr lang="sv-SE" sz="2000" dirty="0"/>
              <a:t>Att göra om man misstänker att en arbetstagare som sagt upp sig kommer att agera illojalt:</a:t>
            </a:r>
          </a:p>
          <a:p>
            <a:endParaRPr lang="sv-SE" sz="2000" dirty="0"/>
          </a:p>
          <a:p>
            <a:pPr>
              <a:buFontTx/>
              <a:buChar char="-"/>
            </a:pPr>
            <a:r>
              <a:rPr lang="sv-SE" sz="2000" dirty="0" smtClean="0"/>
              <a:t>Överväg åtgärder som </a:t>
            </a:r>
            <a:r>
              <a:rPr lang="sv-SE" sz="2000" dirty="0" err="1" smtClean="0"/>
              <a:t>ev</a:t>
            </a:r>
            <a:r>
              <a:rPr lang="sv-SE" sz="2000" dirty="0" smtClean="0"/>
              <a:t> att stänga </a:t>
            </a:r>
            <a:r>
              <a:rPr lang="sv-SE" sz="2000" dirty="0"/>
              <a:t>av personen från företagets nätverk</a:t>
            </a:r>
          </a:p>
          <a:p>
            <a:pPr>
              <a:buFontTx/>
              <a:buChar char="-"/>
            </a:pPr>
            <a:r>
              <a:rPr lang="sv-SE" sz="2000" dirty="0"/>
              <a:t>Begär in arbetsredskap (arbetstelefon, arbetsdator som tillhör AG)</a:t>
            </a:r>
          </a:p>
          <a:p>
            <a:pPr>
              <a:buFontTx/>
              <a:buChar char="-"/>
            </a:pPr>
            <a:r>
              <a:rPr lang="sv-SE" sz="2000" dirty="0"/>
              <a:t>Bevisning i arbetsredskapen som kan säkras?</a:t>
            </a:r>
          </a:p>
          <a:p>
            <a:endParaRPr lang="sv-SE" sz="2000" dirty="0"/>
          </a:p>
          <a:p>
            <a:r>
              <a:rPr lang="sv-SE" sz="2000" dirty="0"/>
              <a:t>Det ställs höga krav ställas kring bevisning för skadestånd från en tidigare anställd för brott mot den nya lagen.</a:t>
            </a:r>
          </a:p>
          <a:p>
            <a:endParaRPr lang="sv-SE" sz="2400" dirty="0" smtClean="0"/>
          </a:p>
        </p:txBody>
      </p:sp>
    </p:spTree>
    <p:extLst>
      <p:ext uri="{BB962C8B-B14F-4D97-AF65-F5344CB8AC3E}">
        <p14:creationId xmlns:p14="http://schemas.microsoft.com/office/powerpoint/2010/main" val="1002401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395536" y="332656"/>
            <a:ext cx="8424936" cy="4031873"/>
          </a:xfrm>
          <a:prstGeom prst="rect">
            <a:avLst/>
          </a:prstGeom>
          <a:noFill/>
        </p:spPr>
        <p:txBody>
          <a:bodyPr wrap="square" rtlCol="0">
            <a:spAutoFit/>
          </a:bodyPr>
          <a:lstStyle/>
          <a:p>
            <a:pPr algn="ctr"/>
            <a:endParaRPr lang="sv-SE" sz="2800" dirty="0" smtClean="0"/>
          </a:p>
          <a:p>
            <a:pPr algn="ctr"/>
            <a:endParaRPr lang="sv-SE" sz="2800" dirty="0"/>
          </a:p>
          <a:p>
            <a:pPr algn="ctr"/>
            <a:r>
              <a:rPr lang="sv-SE" sz="3200" dirty="0" smtClean="0"/>
              <a:t>Tack för att ni lyssnade!</a:t>
            </a:r>
          </a:p>
          <a:p>
            <a:pPr algn="ctr"/>
            <a:endParaRPr lang="sv-SE" sz="2800" dirty="0"/>
          </a:p>
          <a:p>
            <a:pPr algn="ctr"/>
            <a:r>
              <a:rPr lang="sv-SE" sz="2800" dirty="0" smtClean="0"/>
              <a:t>Advokat Louise D’Oliwa</a:t>
            </a:r>
            <a:endParaRPr lang="sv-SE" sz="2800" dirty="0"/>
          </a:p>
          <a:p>
            <a:pPr algn="ctr"/>
            <a:endParaRPr lang="sv-SE" sz="2800" dirty="0" smtClean="0"/>
          </a:p>
          <a:p>
            <a:pPr algn="ctr"/>
            <a:r>
              <a:rPr lang="sv-SE" sz="2800" dirty="0" smtClean="0"/>
              <a:t>Advokatbyrån D’Oliwa</a:t>
            </a:r>
            <a:endParaRPr lang="sv-SE" sz="2800" dirty="0"/>
          </a:p>
          <a:p>
            <a:pPr algn="ctr"/>
            <a:r>
              <a:rPr lang="sv-SE" sz="2800" dirty="0" smtClean="0"/>
              <a:t>070 541 00 42</a:t>
            </a:r>
          </a:p>
          <a:p>
            <a:pPr algn="ctr"/>
            <a:r>
              <a:rPr lang="sv-SE" sz="2800" dirty="0" err="1" smtClean="0"/>
              <a:t>louise@doliwa.se</a:t>
            </a:r>
            <a:endParaRPr lang="sv-SE" sz="2400" dirty="0"/>
          </a:p>
        </p:txBody>
      </p:sp>
    </p:spTree>
    <p:extLst>
      <p:ext uri="{BB962C8B-B14F-4D97-AF65-F5344CB8AC3E}">
        <p14:creationId xmlns:p14="http://schemas.microsoft.com/office/powerpoint/2010/main" val="31440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539552" y="476672"/>
            <a:ext cx="7992888" cy="4647426"/>
          </a:xfrm>
          <a:prstGeom prst="rect">
            <a:avLst/>
          </a:prstGeom>
          <a:noFill/>
        </p:spPr>
        <p:txBody>
          <a:bodyPr wrap="square" rtlCol="0">
            <a:spAutoFit/>
          </a:bodyPr>
          <a:lstStyle/>
          <a:p>
            <a:r>
              <a:rPr lang="sv-SE" sz="2800" b="1" dirty="0" smtClean="0"/>
              <a:t>Vad kan vara diskriminering?</a:t>
            </a:r>
          </a:p>
          <a:p>
            <a:endParaRPr lang="sv-SE" sz="2800" dirty="0" smtClean="0"/>
          </a:p>
          <a:p>
            <a:endParaRPr lang="sv-SE" sz="2400" dirty="0" smtClean="0"/>
          </a:p>
          <a:p>
            <a:r>
              <a:rPr lang="sv-SE" sz="2400" dirty="0" smtClean="0"/>
              <a:t>Sex </a:t>
            </a:r>
            <a:r>
              <a:rPr lang="sv-SE" sz="2400" dirty="0"/>
              <a:t>olika former av diskriminering:</a:t>
            </a:r>
          </a:p>
          <a:p>
            <a:endParaRPr lang="sv-SE" sz="2400" dirty="0"/>
          </a:p>
          <a:p>
            <a:endParaRPr lang="sv-SE" sz="2400" dirty="0" smtClean="0"/>
          </a:p>
          <a:p>
            <a:r>
              <a:rPr lang="sv-SE" sz="2400" dirty="0" smtClean="0"/>
              <a:t>Direkt </a:t>
            </a:r>
            <a:r>
              <a:rPr lang="sv-SE" sz="2400" dirty="0"/>
              <a:t>diskriminering</a:t>
            </a:r>
          </a:p>
          <a:p>
            <a:r>
              <a:rPr lang="sv-SE" sz="2400" dirty="0"/>
              <a:t>Indirekt diskriminering</a:t>
            </a:r>
          </a:p>
          <a:p>
            <a:r>
              <a:rPr lang="sv-SE" sz="2400" dirty="0"/>
              <a:t>Bristande tillgänglighet</a:t>
            </a:r>
          </a:p>
          <a:p>
            <a:r>
              <a:rPr lang="sv-SE" sz="2400" dirty="0"/>
              <a:t>Trakasserier</a:t>
            </a:r>
          </a:p>
          <a:p>
            <a:r>
              <a:rPr lang="sv-SE" sz="2400" dirty="0"/>
              <a:t>Sexuella trakasserier</a:t>
            </a:r>
          </a:p>
          <a:p>
            <a:r>
              <a:rPr lang="sv-SE" sz="2400" dirty="0"/>
              <a:t>Instruktioner att diskriminera</a:t>
            </a:r>
          </a:p>
        </p:txBody>
      </p:sp>
    </p:spTree>
    <p:extLst>
      <p:ext uri="{BB962C8B-B14F-4D97-AF65-F5344CB8AC3E}">
        <p14:creationId xmlns:p14="http://schemas.microsoft.com/office/powerpoint/2010/main" val="994470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683568" y="476672"/>
            <a:ext cx="7488832" cy="4708981"/>
          </a:xfrm>
          <a:prstGeom prst="rect">
            <a:avLst/>
          </a:prstGeom>
          <a:noFill/>
        </p:spPr>
        <p:txBody>
          <a:bodyPr wrap="square" rtlCol="0">
            <a:spAutoFit/>
          </a:bodyPr>
          <a:lstStyle/>
          <a:p>
            <a:r>
              <a:rPr lang="sv-SE" sz="2800" b="1" dirty="0" smtClean="0">
                <a:solidFill>
                  <a:srgbClr val="000000"/>
                </a:solidFill>
              </a:rPr>
              <a:t>Direkt diskriminering</a:t>
            </a:r>
          </a:p>
          <a:p>
            <a:endParaRPr lang="sv-SE" sz="2800" dirty="0">
              <a:solidFill>
                <a:srgbClr val="000000"/>
              </a:solidFill>
            </a:endParaRPr>
          </a:p>
          <a:p>
            <a:endParaRPr lang="sv-SE" sz="2800" dirty="0" smtClean="0">
              <a:solidFill>
                <a:srgbClr val="000000"/>
              </a:solidFill>
            </a:endParaRPr>
          </a:p>
          <a:p>
            <a:r>
              <a:rPr lang="sv-SE" sz="2400" dirty="0" smtClean="0">
                <a:solidFill>
                  <a:srgbClr val="000000"/>
                </a:solidFill>
              </a:rPr>
              <a:t>Att </a:t>
            </a:r>
            <a:r>
              <a:rPr lang="sv-SE" sz="2400" dirty="0">
                <a:solidFill>
                  <a:srgbClr val="000000"/>
                </a:solidFill>
              </a:rPr>
              <a:t>någon missgynnas genom att behandlas sämre än någon annan behandlas, har behandlats eller skulle ha behandlats i en jämförbar situation, om missgynnandet har samband med någon av diskrimineringsgrunderna</a:t>
            </a:r>
          </a:p>
          <a:p>
            <a:endParaRPr lang="sv-SE" sz="2400" dirty="0">
              <a:solidFill>
                <a:srgbClr val="000000"/>
              </a:solidFill>
            </a:endParaRPr>
          </a:p>
          <a:p>
            <a:r>
              <a:rPr lang="sv-SE" sz="2400" dirty="0">
                <a:solidFill>
                  <a:srgbClr val="000000"/>
                </a:solidFill>
              </a:rPr>
              <a:t>Krävs:</a:t>
            </a:r>
          </a:p>
          <a:p>
            <a:r>
              <a:rPr lang="sv-SE" sz="2400" dirty="0">
                <a:solidFill>
                  <a:srgbClr val="000000"/>
                </a:solidFill>
              </a:rPr>
              <a:t>Missgynnande</a:t>
            </a:r>
          </a:p>
          <a:p>
            <a:r>
              <a:rPr lang="sv-SE" sz="2400" dirty="0">
                <a:solidFill>
                  <a:srgbClr val="000000"/>
                </a:solidFill>
              </a:rPr>
              <a:t>Jämförbar situation</a:t>
            </a:r>
          </a:p>
          <a:p>
            <a:r>
              <a:rPr lang="sv-SE" sz="2400" dirty="0">
                <a:solidFill>
                  <a:srgbClr val="000000"/>
                </a:solidFill>
              </a:rPr>
              <a:t>Samband med någon av de sju diskrimineringsgrunderna</a:t>
            </a:r>
          </a:p>
        </p:txBody>
      </p:sp>
    </p:spTree>
    <p:extLst>
      <p:ext uri="{BB962C8B-B14F-4D97-AF65-F5344CB8AC3E}">
        <p14:creationId xmlns:p14="http://schemas.microsoft.com/office/powerpoint/2010/main" val="3702960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611560" y="692696"/>
            <a:ext cx="8280920" cy="4647426"/>
          </a:xfrm>
          <a:prstGeom prst="rect">
            <a:avLst/>
          </a:prstGeom>
          <a:noFill/>
        </p:spPr>
        <p:txBody>
          <a:bodyPr wrap="square" rtlCol="0">
            <a:spAutoFit/>
          </a:bodyPr>
          <a:lstStyle/>
          <a:p>
            <a:r>
              <a:rPr lang="sv-SE" sz="2800" b="1" dirty="0" smtClean="0">
                <a:solidFill>
                  <a:srgbClr val="000000"/>
                </a:solidFill>
              </a:rPr>
              <a:t>Indirekt diskriminering</a:t>
            </a:r>
          </a:p>
          <a:p>
            <a:endParaRPr lang="sv-SE" sz="2800" dirty="0" smtClean="0">
              <a:solidFill>
                <a:srgbClr val="000000"/>
              </a:solidFill>
            </a:endParaRPr>
          </a:p>
          <a:p>
            <a:r>
              <a:rPr lang="sv-SE" sz="2400" dirty="0" smtClean="0">
                <a:solidFill>
                  <a:srgbClr val="000000"/>
                </a:solidFill>
              </a:rPr>
              <a:t>Att </a:t>
            </a:r>
            <a:r>
              <a:rPr lang="sv-SE" sz="2400" dirty="0">
                <a:solidFill>
                  <a:srgbClr val="000000"/>
                </a:solidFill>
              </a:rPr>
              <a:t>någon missgynnas genom tillämpning av en bestämmelse, ett kriterium eller ett förfaringssätt som </a:t>
            </a:r>
            <a:r>
              <a:rPr lang="sv-SE" sz="2400" u="sng" dirty="0">
                <a:solidFill>
                  <a:srgbClr val="000000"/>
                </a:solidFill>
              </a:rPr>
              <a:t>framstår som neutralt </a:t>
            </a:r>
            <a:r>
              <a:rPr lang="sv-SE" sz="2400" dirty="0">
                <a:solidFill>
                  <a:srgbClr val="000000"/>
                </a:solidFill>
              </a:rPr>
              <a:t>men som kan komma att särskilt missgynna personer med visst kön, viss könsöverskridande identitet eller uttryck, viss etnisk tillhörighet, viss religion eller annan trosuppfattning, viss funktionsnedsättning, viss sexuell läggning eller viss ålder, </a:t>
            </a:r>
          </a:p>
          <a:p>
            <a:endParaRPr lang="sv-SE" sz="2400" dirty="0">
              <a:solidFill>
                <a:srgbClr val="000000"/>
              </a:solidFill>
            </a:endParaRPr>
          </a:p>
          <a:p>
            <a:r>
              <a:rPr lang="sv-SE" sz="2400" dirty="0">
                <a:solidFill>
                  <a:srgbClr val="000000"/>
                </a:solidFill>
              </a:rPr>
              <a:t>såvida inte bestämmelsen, kriteriet eller förfaringssättet har ett </a:t>
            </a:r>
            <a:r>
              <a:rPr lang="sv-SE" sz="2400" u="sng" dirty="0">
                <a:solidFill>
                  <a:srgbClr val="000000"/>
                </a:solidFill>
              </a:rPr>
              <a:t>berättigat syfte </a:t>
            </a:r>
            <a:r>
              <a:rPr lang="sv-SE" sz="2400" dirty="0">
                <a:solidFill>
                  <a:srgbClr val="000000"/>
                </a:solidFill>
              </a:rPr>
              <a:t>och de medel som används är </a:t>
            </a:r>
            <a:r>
              <a:rPr lang="sv-SE" sz="2400" u="sng" dirty="0">
                <a:solidFill>
                  <a:srgbClr val="000000"/>
                </a:solidFill>
              </a:rPr>
              <a:t>lämpliga</a:t>
            </a:r>
            <a:r>
              <a:rPr lang="sv-SE" sz="2400" dirty="0">
                <a:solidFill>
                  <a:srgbClr val="000000"/>
                </a:solidFill>
              </a:rPr>
              <a:t> och </a:t>
            </a:r>
            <a:r>
              <a:rPr lang="sv-SE" sz="2400" u="sng" dirty="0">
                <a:solidFill>
                  <a:srgbClr val="000000"/>
                </a:solidFill>
              </a:rPr>
              <a:t>nödvändiga</a:t>
            </a:r>
            <a:r>
              <a:rPr lang="sv-SE" sz="2400" dirty="0">
                <a:solidFill>
                  <a:srgbClr val="000000"/>
                </a:solidFill>
              </a:rPr>
              <a:t> för att uppnå syftet</a:t>
            </a:r>
          </a:p>
        </p:txBody>
      </p:sp>
    </p:spTree>
    <p:extLst>
      <p:ext uri="{BB962C8B-B14F-4D97-AF65-F5344CB8AC3E}">
        <p14:creationId xmlns:p14="http://schemas.microsoft.com/office/powerpoint/2010/main" val="3094402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611560" y="692696"/>
            <a:ext cx="8280920" cy="4955202"/>
          </a:xfrm>
          <a:prstGeom prst="rect">
            <a:avLst/>
          </a:prstGeom>
          <a:noFill/>
        </p:spPr>
        <p:txBody>
          <a:bodyPr wrap="square" rtlCol="0">
            <a:spAutoFit/>
          </a:bodyPr>
          <a:lstStyle/>
          <a:p>
            <a:r>
              <a:rPr lang="sv-SE" sz="2800" b="1" dirty="0" smtClean="0">
                <a:solidFill>
                  <a:srgbClr val="000000"/>
                </a:solidFill>
              </a:rPr>
              <a:t>Indirekt diskriminering</a:t>
            </a:r>
          </a:p>
          <a:p>
            <a:endParaRPr lang="sv-SE" sz="2400" dirty="0" smtClean="0">
              <a:solidFill>
                <a:srgbClr val="000000"/>
              </a:solidFill>
            </a:endParaRPr>
          </a:p>
          <a:p>
            <a:endParaRPr lang="sv-SE" sz="2400" dirty="0">
              <a:solidFill>
                <a:srgbClr val="000000"/>
              </a:solidFill>
            </a:endParaRPr>
          </a:p>
          <a:p>
            <a:r>
              <a:rPr lang="sv-SE" sz="2400" dirty="0" smtClean="0">
                <a:solidFill>
                  <a:srgbClr val="000000"/>
                </a:solidFill>
              </a:rPr>
              <a:t>Ej </a:t>
            </a:r>
            <a:r>
              <a:rPr lang="sv-SE" sz="2400" dirty="0">
                <a:solidFill>
                  <a:srgbClr val="000000"/>
                </a:solidFill>
              </a:rPr>
              <a:t>indirekt diskriminering om följande kriterier är uppfyllda:</a:t>
            </a:r>
          </a:p>
          <a:p>
            <a:endParaRPr lang="sv-SE" sz="2400" dirty="0">
              <a:solidFill>
                <a:srgbClr val="000000"/>
              </a:solidFill>
            </a:endParaRPr>
          </a:p>
          <a:p>
            <a:pPr>
              <a:buFontTx/>
              <a:buChar char="-"/>
            </a:pPr>
            <a:r>
              <a:rPr lang="sv-SE" sz="2400" dirty="0">
                <a:solidFill>
                  <a:srgbClr val="000000"/>
                </a:solidFill>
              </a:rPr>
              <a:t>Syftet med regeln eller rutinen är berättigat, det vill säga befogat och objektivt godtagbart. Syftet ska vara värt att skydda i sig och vara tillräckligt viktigt för att kunna få företräde framför principen om icke-diskriminering.</a:t>
            </a:r>
          </a:p>
          <a:p>
            <a:pPr>
              <a:buFontTx/>
              <a:buChar char="-"/>
            </a:pPr>
            <a:r>
              <a:rPr lang="sv-SE" sz="2400" dirty="0">
                <a:solidFill>
                  <a:srgbClr val="000000"/>
                </a:solidFill>
              </a:rPr>
              <a:t>De medel som används är lämpliga och nödvändiga för att uppnå syftet. Det innebär att det inte finns andra alternativ eller medel för att uppnå syftet.</a:t>
            </a:r>
          </a:p>
          <a:p>
            <a:endParaRPr lang="sv-SE" sz="2400" dirty="0" smtClean="0">
              <a:solidFill>
                <a:srgbClr val="000000"/>
              </a:solidFill>
            </a:endParaRPr>
          </a:p>
        </p:txBody>
      </p:sp>
    </p:spTree>
    <p:extLst>
      <p:ext uri="{BB962C8B-B14F-4D97-AF65-F5344CB8AC3E}">
        <p14:creationId xmlns:p14="http://schemas.microsoft.com/office/powerpoint/2010/main" val="2782576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611560" y="692696"/>
            <a:ext cx="8280920" cy="5139869"/>
          </a:xfrm>
          <a:prstGeom prst="rect">
            <a:avLst/>
          </a:prstGeom>
          <a:noFill/>
        </p:spPr>
        <p:txBody>
          <a:bodyPr wrap="square" rtlCol="0">
            <a:spAutoFit/>
          </a:bodyPr>
          <a:lstStyle/>
          <a:p>
            <a:r>
              <a:rPr lang="sv-SE" sz="2800" b="1" dirty="0" smtClean="0">
                <a:solidFill>
                  <a:srgbClr val="000000"/>
                </a:solidFill>
              </a:rPr>
              <a:t>AD 2017 nr 65 – Diskriminering</a:t>
            </a:r>
          </a:p>
          <a:p>
            <a:endParaRPr lang="sv-SE" sz="2800" i="1" dirty="0" smtClean="0"/>
          </a:p>
          <a:p>
            <a:endParaRPr lang="sv-SE" sz="2800" i="1" dirty="0"/>
          </a:p>
          <a:p>
            <a:r>
              <a:rPr lang="sv-SE" sz="2800" i="1" dirty="0" smtClean="0"/>
              <a:t>En </a:t>
            </a:r>
            <a:r>
              <a:rPr lang="sv-SE" sz="2800" i="1" dirty="0" err="1"/>
              <a:t>tandläkare</a:t>
            </a:r>
            <a:r>
              <a:rPr lang="sv-SE" sz="2800" i="1" dirty="0"/>
              <a:t> har vid arbetet med patienter </a:t>
            </a:r>
            <a:r>
              <a:rPr lang="sv-SE" sz="2800" i="1" dirty="0" err="1"/>
              <a:t>använt</a:t>
            </a:r>
            <a:r>
              <a:rPr lang="sv-SE" sz="2800" i="1" dirty="0"/>
              <a:t> </a:t>
            </a:r>
            <a:r>
              <a:rPr lang="sv-SE" sz="2800" i="1" dirty="0" err="1"/>
              <a:t>engångsärmar</a:t>
            </a:r>
            <a:r>
              <a:rPr lang="sv-SE" sz="2800" i="1" dirty="0"/>
              <a:t> </a:t>
            </a:r>
            <a:r>
              <a:rPr lang="sv-SE" sz="2800" i="1" dirty="0" err="1"/>
              <a:t>för</a:t>
            </a:r>
            <a:r>
              <a:rPr lang="sv-SE" sz="2800" i="1" dirty="0"/>
              <a:t> att av </a:t>
            </a:r>
            <a:r>
              <a:rPr lang="sv-SE" sz="2800" i="1" dirty="0" err="1"/>
              <a:t>religiösa</a:t>
            </a:r>
            <a:r>
              <a:rPr lang="sv-SE" sz="2800" i="1" dirty="0"/>
              <a:t> </a:t>
            </a:r>
            <a:r>
              <a:rPr lang="sv-SE" sz="2800" i="1" dirty="0" err="1"/>
              <a:t>skäl</a:t>
            </a:r>
            <a:r>
              <a:rPr lang="sv-SE" sz="2800" i="1" dirty="0"/>
              <a:t> skyla sina bara armar </a:t>
            </a:r>
            <a:r>
              <a:rPr lang="sv-SE" sz="2800" i="1" dirty="0" err="1"/>
              <a:t>inför</a:t>
            </a:r>
            <a:r>
              <a:rPr lang="sv-SE" sz="2800" i="1" dirty="0"/>
              <a:t> </a:t>
            </a:r>
            <a:r>
              <a:rPr lang="sv-SE" sz="2800" i="1" dirty="0" err="1"/>
              <a:t>män</a:t>
            </a:r>
            <a:r>
              <a:rPr lang="sv-SE" sz="2800" i="1" dirty="0"/>
              <a:t>. </a:t>
            </a:r>
            <a:r>
              <a:rPr lang="sv-SE" sz="2800" i="1" dirty="0" err="1"/>
              <a:t>Tandläkarens</a:t>
            </a:r>
            <a:r>
              <a:rPr lang="sv-SE" sz="2800" i="1" dirty="0"/>
              <a:t> arbetsgivare har </a:t>
            </a:r>
            <a:r>
              <a:rPr lang="sv-SE" sz="2800" i="1" dirty="0" err="1"/>
              <a:t>förbjudit</a:t>
            </a:r>
            <a:r>
              <a:rPr lang="sv-SE" sz="2800" i="1" dirty="0"/>
              <a:t> </a:t>
            </a:r>
            <a:r>
              <a:rPr lang="sv-SE" sz="2800" i="1" dirty="0" err="1"/>
              <a:t>användningen</a:t>
            </a:r>
            <a:r>
              <a:rPr lang="sv-SE" sz="2800" i="1" dirty="0"/>
              <a:t> av </a:t>
            </a:r>
            <a:r>
              <a:rPr lang="sv-SE" sz="2800" i="1" dirty="0" err="1"/>
              <a:t>engångsärmar</a:t>
            </a:r>
            <a:r>
              <a:rPr lang="sv-SE" sz="2800" i="1" dirty="0"/>
              <a:t>. </a:t>
            </a:r>
            <a:r>
              <a:rPr lang="sv-SE" sz="2800" i="1" dirty="0" err="1"/>
              <a:t>Fråga</a:t>
            </a:r>
            <a:r>
              <a:rPr lang="sv-SE" sz="2800" i="1" dirty="0"/>
              <a:t> om </a:t>
            </a:r>
            <a:r>
              <a:rPr lang="sv-SE" sz="2800" i="1" dirty="0" err="1"/>
              <a:t>tandläkaren</a:t>
            </a:r>
            <a:r>
              <a:rPr lang="sv-SE" sz="2800" i="1" dirty="0"/>
              <a:t> </a:t>
            </a:r>
            <a:r>
              <a:rPr lang="sv-SE" sz="2800" i="1" dirty="0" err="1"/>
              <a:t>därigenom</a:t>
            </a:r>
            <a:r>
              <a:rPr lang="sv-SE" sz="2800" i="1" dirty="0"/>
              <a:t> utsatts </a:t>
            </a:r>
            <a:r>
              <a:rPr lang="sv-SE" sz="2800" i="1" dirty="0" err="1"/>
              <a:t>för</a:t>
            </a:r>
            <a:r>
              <a:rPr lang="sv-SE" sz="2800" i="1" dirty="0"/>
              <a:t> indirekt diskriminering.</a:t>
            </a:r>
          </a:p>
          <a:p>
            <a:endParaRPr lang="sv-SE" sz="2800" i="1" dirty="0"/>
          </a:p>
          <a:p>
            <a:endParaRPr lang="sv-SE" sz="2400" dirty="0">
              <a:solidFill>
                <a:srgbClr val="000000"/>
              </a:solidFill>
            </a:endParaRPr>
          </a:p>
          <a:p>
            <a:endParaRPr lang="sv-SE" sz="2400" dirty="0" smtClean="0">
              <a:solidFill>
                <a:srgbClr val="000000"/>
              </a:solidFill>
            </a:endParaRPr>
          </a:p>
        </p:txBody>
      </p:sp>
    </p:spTree>
    <p:extLst>
      <p:ext uri="{BB962C8B-B14F-4D97-AF65-F5344CB8AC3E}">
        <p14:creationId xmlns:p14="http://schemas.microsoft.com/office/powerpoint/2010/main" val="3128849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611560" y="692696"/>
            <a:ext cx="7920880" cy="3908762"/>
          </a:xfrm>
          <a:prstGeom prst="rect">
            <a:avLst/>
          </a:prstGeom>
          <a:noFill/>
        </p:spPr>
        <p:txBody>
          <a:bodyPr wrap="square" rtlCol="0">
            <a:spAutoFit/>
          </a:bodyPr>
          <a:lstStyle/>
          <a:p>
            <a:r>
              <a:rPr lang="sv-SE" sz="2800" b="1" dirty="0" smtClean="0">
                <a:solidFill>
                  <a:srgbClr val="000000"/>
                </a:solidFill>
              </a:rPr>
              <a:t>AD 2018 nr 19 – Krav på handhälsning</a:t>
            </a:r>
          </a:p>
          <a:p>
            <a:endParaRPr lang="sv-SE" sz="2800" i="1" dirty="0" smtClean="0"/>
          </a:p>
          <a:p>
            <a:endParaRPr lang="sv-SE" sz="2800" i="1" dirty="0"/>
          </a:p>
          <a:p>
            <a:r>
              <a:rPr lang="sv-SE" sz="2800" i="1" dirty="0"/>
              <a:t>Tvisten </a:t>
            </a:r>
            <a:r>
              <a:rPr lang="sv-SE" sz="2800" i="1" dirty="0" err="1"/>
              <a:t>gäller</a:t>
            </a:r>
            <a:r>
              <a:rPr lang="sv-SE" sz="2800" i="1" dirty="0"/>
              <a:t> </a:t>
            </a:r>
            <a:r>
              <a:rPr lang="sv-SE" sz="2800" i="1" dirty="0" err="1"/>
              <a:t>fråga</a:t>
            </a:r>
            <a:r>
              <a:rPr lang="sv-SE" sz="2800" i="1" dirty="0"/>
              <a:t> om en skola direkt eller indirekt har diskriminerat en kvinnlig </a:t>
            </a:r>
            <a:r>
              <a:rPr lang="sv-SE" sz="2800" i="1" dirty="0" err="1"/>
              <a:t>lärarvikarie</a:t>
            </a:r>
            <a:r>
              <a:rPr lang="sv-SE" sz="2800" i="1" dirty="0"/>
              <a:t> </a:t>
            </a:r>
            <a:r>
              <a:rPr lang="sv-SE" sz="2800" i="1" dirty="0" err="1"/>
              <a:t>framför</a:t>
            </a:r>
            <a:r>
              <a:rPr lang="sv-SE" sz="2800" i="1" dirty="0"/>
              <a:t> allt genom att </a:t>
            </a:r>
            <a:r>
              <a:rPr lang="sv-SE" sz="2800" i="1" dirty="0" err="1"/>
              <a:t>uppställa</a:t>
            </a:r>
            <a:r>
              <a:rPr lang="sv-SE" sz="2800" i="1" dirty="0"/>
              <a:t> ett krav </a:t>
            </a:r>
            <a:r>
              <a:rPr lang="sv-SE" sz="2800" i="1" dirty="0" err="1"/>
              <a:t>pa</a:t>
            </a:r>
            <a:r>
              <a:rPr lang="sv-SE" sz="2800" i="1" dirty="0"/>
              <a:t>̊ att </a:t>
            </a:r>
            <a:r>
              <a:rPr lang="sv-SE" sz="2800" i="1" dirty="0" err="1"/>
              <a:t>handhälsa</a:t>
            </a:r>
            <a:r>
              <a:rPr lang="sv-SE" sz="2800" i="1" dirty="0"/>
              <a:t> </a:t>
            </a:r>
            <a:r>
              <a:rPr lang="sv-SE" sz="2800" i="1" dirty="0" err="1"/>
              <a:t>även</a:t>
            </a:r>
            <a:r>
              <a:rPr lang="sv-SE" sz="2800" i="1" dirty="0"/>
              <a:t> </a:t>
            </a:r>
            <a:r>
              <a:rPr lang="sv-SE" sz="2800" i="1" dirty="0" err="1"/>
              <a:t>pa</a:t>
            </a:r>
            <a:r>
              <a:rPr lang="sv-SE" sz="2800" i="1" dirty="0"/>
              <a:t>̊ manliga kollegor. </a:t>
            </a:r>
          </a:p>
          <a:p>
            <a:endParaRPr lang="en-US" sz="2800" i="1" dirty="0"/>
          </a:p>
          <a:p>
            <a:endParaRPr lang="sv-SE" sz="2400" dirty="0" smtClean="0">
              <a:solidFill>
                <a:srgbClr val="000000"/>
              </a:solidFill>
            </a:endParaRPr>
          </a:p>
        </p:txBody>
      </p:sp>
    </p:spTree>
    <p:extLst>
      <p:ext uri="{BB962C8B-B14F-4D97-AF65-F5344CB8AC3E}">
        <p14:creationId xmlns:p14="http://schemas.microsoft.com/office/powerpoint/2010/main" val="3132423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Documents\My Pictures\Sanoma_utb_grey.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8308" y="6316662"/>
            <a:ext cx="2970213" cy="3595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H:\Documents\My Pictures\EOL\eol.n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2" y="6230795"/>
            <a:ext cx="3048369" cy="445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p:cNvSpPr txBox="1"/>
          <p:nvPr/>
        </p:nvSpPr>
        <p:spPr>
          <a:xfrm>
            <a:off x="611560" y="692696"/>
            <a:ext cx="7848872" cy="4401205"/>
          </a:xfrm>
          <a:prstGeom prst="rect">
            <a:avLst/>
          </a:prstGeom>
          <a:noFill/>
        </p:spPr>
        <p:txBody>
          <a:bodyPr wrap="square" rtlCol="0">
            <a:spAutoFit/>
          </a:bodyPr>
          <a:lstStyle/>
          <a:p>
            <a:r>
              <a:rPr lang="sv-SE" sz="2800" b="1" dirty="0" smtClean="0">
                <a:solidFill>
                  <a:srgbClr val="000000"/>
                </a:solidFill>
              </a:rPr>
              <a:t>AD 2018 nr 51 – Krav på handhälsning</a:t>
            </a:r>
          </a:p>
          <a:p>
            <a:endParaRPr lang="sv-SE" sz="2800" i="1" dirty="0" smtClean="0"/>
          </a:p>
          <a:p>
            <a:endParaRPr lang="sv-SE" sz="2800" i="1" dirty="0"/>
          </a:p>
          <a:p>
            <a:r>
              <a:rPr lang="sv-SE" sz="2400" i="1" dirty="0"/>
              <a:t>En kvinna gjorde en </a:t>
            </a:r>
            <a:r>
              <a:rPr lang="sv-SE" sz="2400" i="1" dirty="0" err="1"/>
              <a:t>förfrågan</a:t>
            </a:r>
            <a:r>
              <a:rPr lang="sv-SE" sz="2400" i="1" dirty="0"/>
              <a:t> om arbete som tolk hos ett företag som tillhandahåller tjänster som till exempel tolkning och översättning. </a:t>
            </a:r>
            <a:r>
              <a:rPr lang="sv-SE" sz="2400" i="1" dirty="0" err="1"/>
              <a:t>Tolkföretaget</a:t>
            </a:r>
            <a:r>
              <a:rPr lang="sv-SE" sz="2400" i="1" dirty="0"/>
              <a:t> har avbrutit </a:t>
            </a:r>
            <a:r>
              <a:rPr lang="sv-SE" sz="2400" i="1" dirty="0" err="1"/>
              <a:t>rekryteringsförfarandet</a:t>
            </a:r>
            <a:r>
              <a:rPr lang="sv-SE" sz="2400" i="1" dirty="0"/>
              <a:t> under en </a:t>
            </a:r>
            <a:r>
              <a:rPr lang="sv-SE" sz="2400" i="1" dirty="0" err="1"/>
              <a:t>anställningsintervju</a:t>
            </a:r>
            <a:r>
              <a:rPr lang="sv-SE" sz="2400" i="1" dirty="0"/>
              <a:t> eftersom tolken inte </a:t>
            </a:r>
            <a:r>
              <a:rPr lang="sv-SE" sz="2400" i="1" dirty="0" err="1"/>
              <a:t>handhälsat</a:t>
            </a:r>
            <a:r>
              <a:rPr lang="sv-SE" sz="2400" i="1" dirty="0"/>
              <a:t> </a:t>
            </a:r>
            <a:r>
              <a:rPr lang="sv-SE" sz="2400" i="1" dirty="0" err="1"/>
              <a:t>pa</a:t>
            </a:r>
            <a:r>
              <a:rPr lang="sv-SE" sz="2400" i="1" dirty="0"/>
              <a:t>̊ en manlig </a:t>
            </a:r>
            <a:r>
              <a:rPr lang="sv-SE" sz="2400" i="1" dirty="0" err="1"/>
              <a:t>företrädare</a:t>
            </a:r>
            <a:r>
              <a:rPr lang="sv-SE" sz="2400" i="1" dirty="0"/>
              <a:t> </a:t>
            </a:r>
            <a:r>
              <a:rPr lang="sv-SE" sz="2400" i="1" dirty="0" err="1"/>
              <a:t>för</a:t>
            </a:r>
            <a:r>
              <a:rPr lang="sv-SE" sz="2400" i="1" dirty="0"/>
              <a:t> </a:t>
            </a:r>
            <a:r>
              <a:rPr lang="sv-SE" sz="2400" i="1" dirty="0" err="1"/>
              <a:t>företaget</a:t>
            </a:r>
            <a:r>
              <a:rPr lang="sv-SE" sz="2400" i="1" dirty="0"/>
              <a:t>, med </a:t>
            </a:r>
            <a:r>
              <a:rPr lang="sv-SE" sz="2400" i="1" dirty="0" err="1"/>
              <a:t>hänvisning</a:t>
            </a:r>
            <a:r>
              <a:rPr lang="sv-SE" sz="2400" i="1" dirty="0"/>
              <a:t> till sin religion. Frågan i målet var om tolken blivit utsatt </a:t>
            </a:r>
            <a:r>
              <a:rPr lang="sv-SE" sz="2400" i="1" dirty="0" err="1"/>
              <a:t>för</a:t>
            </a:r>
            <a:r>
              <a:rPr lang="sv-SE" sz="2400" i="1" dirty="0"/>
              <a:t> indirekt diskriminering. </a:t>
            </a:r>
          </a:p>
          <a:p>
            <a:endParaRPr lang="en-US" sz="2800" dirty="0"/>
          </a:p>
        </p:txBody>
      </p:sp>
    </p:spTree>
    <p:extLst>
      <p:ext uri="{BB962C8B-B14F-4D97-AF65-F5344CB8AC3E}">
        <p14:creationId xmlns:p14="http://schemas.microsoft.com/office/powerpoint/2010/main" val="164458722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1252</Words>
  <Application>Microsoft Macintosh PowerPoint</Application>
  <PresentationFormat>Bildspel på skärmen (4:3)</PresentationFormat>
  <Paragraphs>204</Paragraphs>
  <Slides>23</Slides>
  <Notes>0</Notes>
  <HiddenSlides>0</HiddenSlides>
  <MMClips>0</MMClips>
  <ScaleCrop>false</ScaleCrop>
  <HeadingPairs>
    <vt:vector size="4" baseType="variant">
      <vt:variant>
        <vt:lpstr>Tema</vt:lpstr>
      </vt:variant>
      <vt:variant>
        <vt:i4>1</vt:i4>
      </vt:variant>
      <vt:variant>
        <vt:lpstr>Bildrubriker</vt:lpstr>
      </vt:variant>
      <vt:variant>
        <vt:i4>23</vt:i4>
      </vt:variant>
    </vt:vector>
  </HeadingPairs>
  <TitlesOfParts>
    <vt:vector size="24" baseType="lpstr">
      <vt:lpstr>Office-tema</vt:lpstr>
      <vt:lpstr>Välkommen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SANOMA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Välkommen till en kväll med Rätt  6 februari 2018</dc:title>
  <dc:creator>Ludvig Engellau</dc:creator>
  <cp:lastModifiedBy>Louise Ideström</cp:lastModifiedBy>
  <cp:revision>11</cp:revision>
  <dcterms:created xsi:type="dcterms:W3CDTF">2018-01-26T14:05:31Z</dcterms:created>
  <dcterms:modified xsi:type="dcterms:W3CDTF">2019-01-31T11:36:12Z</dcterms:modified>
</cp:coreProperties>
</file>